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2" r:id="rId2"/>
    <p:sldMasterId id="2147483703" r:id="rId3"/>
    <p:sldMasterId id="2147483704" r:id="rId4"/>
  </p:sldMasterIdLst>
  <p:notesMasterIdLst>
    <p:notesMasterId r:id="rId3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4" r:id="rId31"/>
    <p:sldId id="285" r:id="rId32"/>
    <p:sldId id="286" r:id="rId33"/>
    <p:sldId id="289" r:id="rId34"/>
    <p:sldId id="290" r:id="rId35"/>
    <p:sldId id="291" r:id="rId36"/>
    <p:sldId id="292" r:id="rId37"/>
  </p:sldIdLst>
  <p:sldSz cx="9144000" cy="5143500" type="screen16x9"/>
  <p:notesSz cx="6858000" cy="9144000"/>
  <p:embeddedFontLst>
    <p:embeddedFont>
      <p:font typeface="Roboto" panose="02000000000000000000" pitchFamily="2" charset="0"/>
      <p:regular r:id="rId39"/>
      <p:bold r:id="rId40"/>
      <p:italic r:id="rId41"/>
      <p:boldItalic r:id="rId42"/>
    </p:embeddedFont>
    <p:embeddedFont>
      <p:font typeface="Montserrat" pitchFamily="2" charset="77"/>
      <p:regular r:id="rId43"/>
      <p:bold r:id="rId44"/>
      <p:italic r:id="rId45"/>
      <p:boldItalic r:id="rId46"/>
    </p:embeddedFont>
    <p:embeddedFont>
      <p:font typeface="Source Code Pro" panose="020B0509030403020204" pitchFamily="49" charset="77"/>
      <p:regular r:id="rId47"/>
      <p:bold r:id="rId48"/>
    </p:embeddedFont>
    <p:embeddedFont>
      <p:font typeface="Roboto Light" panose="02000000000000000000" pitchFamily="2" charset="0"/>
      <p:regular r:id="rId49"/>
      <p:bold r:id="rId50"/>
      <p:italic r:id="rId51"/>
      <p:boldItalic r:id="rId52"/>
    </p:embeddedFont>
    <p:embeddedFont>
      <p:font typeface="Nunito Sans" pitchFamily="2" charset="77"/>
      <p:regular r:id="rId53"/>
      <p:bold r:id="rId54"/>
      <p:italic r:id="rId55"/>
      <p:boldItalic r:id="rId56"/>
    </p:embeddedFont>
    <p:embeddedFont>
      <p:font typeface="Source Sans Pro" panose="020B0503030403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0252FB-9760-45A0-925E-0E6C553850C3}">
  <a:tblStyle styleId="{810252FB-9760-45A0-925E-0E6C553850C3}"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902104-3466-43EC-BCCE-F9B5AC91385F}" styleName="Table_1">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p:restoredTop sz="59447"/>
  </p:normalViewPr>
  <p:slideViewPr>
    <p:cSldViewPr snapToGrid="0" snapToObjects="1">
      <p:cViewPr varScale="1">
        <p:scale>
          <a:sx n="85" d="100"/>
          <a:sy n="85" d="100"/>
        </p:scale>
        <p:origin x="1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a:solidFill>
                  <a:schemeClr val="dk1"/>
                </a:solidFill>
              </a:rPr>
              <a:t>Welcome to the meetup etc, hands up who is a developer, etc.</a:t>
            </a: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Add annotations for @</a:t>
            </a:r>
            <a:r>
              <a:rPr lang="en-US" sz="1050" dirty="0" err="1">
                <a:solidFill>
                  <a:srgbClr val="008000"/>
                </a:solidFill>
                <a:latin typeface="Courier New"/>
                <a:ea typeface="Courier New"/>
                <a:cs typeface="Courier New"/>
                <a:sym typeface="Courier New"/>
              </a:rPr>
              <a:t>ServiceConfig</a:t>
            </a:r>
            <a:r>
              <a:rPr lang="en-US" sz="1050" dirty="0">
                <a:solidFill>
                  <a:srgbClr val="008000"/>
                </a:solidFill>
                <a:latin typeface="Courier New"/>
                <a:ea typeface="Courier New"/>
                <a:cs typeface="Courier New"/>
                <a:sym typeface="Courier New"/>
              </a:rPr>
              <a:t> &amp; @</a:t>
            </a:r>
            <a:r>
              <a:rPr lang="en-US" sz="1050" dirty="0" err="1">
                <a:solidFill>
                  <a:srgbClr val="008000"/>
                </a:solidFill>
                <a:latin typeface="Courier New"/>
                <a:ea typeface="Courier New"/>
                <a:cs typeface="Courier New"/>
                <a:sym typeface="Courier New"/>
              </a:rPr>
              <a:t>ResourceConfig</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provide custom path and limit to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Get payload from the POST request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-d "Demo" localhost:9090</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name = check </a:t>
            </a:r>
            <a:r>
              <a:rPr lang="en-US" sz="1050" dirty="0" err="1">
                <a:solidFill>
                  <a:srgbClr val="008000"/>
                </a:solidFill>
                <a:latin typeface="Courier New"/>
                <a:ea typeface="Courier New"/>
                <a:cs typeface="Courier New"/>
                <a:sym typeface="Courier New"/>
              </a:rPr>
              <a:t>request.getTextPayload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("Hello "+name+"!\n");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Add annotations for @</a:t>
            </a:r>
            <a:r>
              <a:rPr lang="en-US" sz="1050" dirty="0" err="1">
                <a:solidFill>
                  <a:srgbClr val="008000"/>
                </a:solidFill>
                <a:latin typeface="Courier New"/>
                <a:ea typeface="Courier New"/>
                <a:cs typeface="Courier New"/>
                <a:sym typeface="Courier New"/>
              </a:rPr>
              <a:t>ServiceConfig</a:t>
            </a:r>
            <a:r>
              <a:rPr lang="en-US" sz="1050" dirty="0">
                <a:solidFill>
                  <a:srgbClr val="008000"/>
                </a:solidFill>
                <a:latin typeface="Courier New"/>
                <a:ea typeface="Courier New"/>
                <a:cs typeface="Courier New"/>
                <a:sym typeface="Courier New"/>
              </a:rPr>
              <a:t> &amp; @</a:t>
            </a:r>
            <a:r>
              <a:rPr lang="en-US" sz="1050" dirty="0" err="1">
                <a:solidFill>
                  <a:srgbClr val="008000"/>
                </a:solidFill>
                <a:latin typeface="Courier New"/>
                <a:ea typeface="Courier New"/>
                <a:cs typeface="Courier New"/>
                <a:sym typeface="Courier New"/>
              </a:rPr>
              <a:t>ResourceConfig</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provide custom path and limit to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Get payload from the POST request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-d "Demo" localhost:9090</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name = check </a:t>
            </a:r>
            <a:r>
              <a:rPr lang="en-US" sz="1050" dirty="0" err="1">
                <a:solidFill>
                  <a:srgbClr val="008000"/>
                </a:solidFill>
                <a:latin typeface="Courier New"/>
                <a:ea typeface="Courier New"/>
                <a:cs typeface="Courier New"/>
                <a:sym typeface="Courier New"/>
              </a:rPr>
              <a:t>request.getTextPayload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("Hello "+name+"!\n");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Add twitter connector: import, create endpoint,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create a new resource that invoke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find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search 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get it for tab completion: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pull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r>
              <a:rPr lang="en-US" sz="1050" dirty="0">
                <a:solidFill>
                  <a:srgbClr val="008000"/>
                </a:solidFill>
                <a:latin typeface="Courier New"/>
                <a:ea typeface="Courier New"/>
                <a:cs typeface="Courier New"/>
                <a:sym typeface="Courier New"/>
              </a:rPr>
              <a:t> --config </a:t>
            </a:r>
            <a:r>
              <a:rPr lang="en-US" sz="1050" dirty="0" err="1">
                <a:solidFill>
                  <a:srgbClr val="008000"/>
                </a:solidFill>
                <a:latin typeface="Courier New"/>
                <a:ea typeface="Courier New"/>
                <a:cs typeface="Courier New"/>
                <a:sym typeface="Courier New"/>
              </a:rPr>
              <a:t>twitter.toml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-d "Demo" localhost:9090</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request.getTextPayload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twitter:Status</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
            </a:r>
            <a:r>
              <a:rPr lang="en-US" sz="1050" dirty="0">
                <a:solidFill>
                  <a:srgbClr val="008000"/>
                </a:solidFill>
                <a:latin typeface="Courier New"/>
                <a:ea typeface="Courier New"/>
                <a:cs typeface="Courier New"/>
                <a:sym typeface="Courier New"/>
              </a:rPr>
              <a:t> = check twitter-&gt;tweet(status);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("Tweeted: " + 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Add transformation: #ballerina to input, and JSON to output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r>
              <a:rPr lang="en-US" sz="1050" dirty="0">
                <a:solidFill>
                  <a:srgbClr val="008000"/>
                </a:solidFill>
                <a:latin typeface="Courier New"/>
                <a:ea typeface="Courier New"/>
                <a:cs typeface="Courier New"/>
                <a:sym typeface="Courier New"/>
              </a:rPr>
              <a:t> --config </a:t>
            </a:r>
            <a:r>
              <a:rPr lang="en-US" sz="1050" dirty="0" err="1">
                <a:solidFill>
                  <a:srgbClr val="008000"/>
                </a:solidFill>
                <a:latin typeface="Courier New"/>
                <a:ea typeface="Courier New"/>
                <a:cs typeface="Courier New"/>
                <a:sym typeface="Courier New"/>
              </a:rPr>
              <a:t>twitter.toml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-d "Demo" localhost:9090</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request.getTextPayload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if (!</a:t>
            </a:r>
            <a:r>
              <a:rPr lang="en-US" sz="1050" dirty="0" err="1">
                <a:solidFill>
                  <a:srgbClr val="008000"/>
                </a:solidFill>
                <a:latin typeface="Courier New"/>
                <a:ea typeface="Courier New"/>
                <a:cs typeface="Courier New"/>
                <a:sym typeface="Courier New"/>
              </a:rPr>
              <a:t>status.contains</a:t>
            </a:r>
            <a:r>
              <a:rPr lang="en-US" sz="1050" dirty="0">
                <a:solidFill>
                  <a:srgbClr val="008000"/>
                </a:solidFill>
                <a:latin typeface="Courier New"/>
                <a:ea typeface="Courier New"/>
                <a:cs typeface="Courier New"/>
                <a:sym typeface="Courier New"/>
              </a:rPr>
              <a:t>("#ballerina")){status=status+" #ballerina";}</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twitter:Status</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
            </a:r>
            <a:r>
              <a:rPr lang="en-US" sz="1050" dirty="0">
                <a:solidFill>
                  <a:srgbClr val="008000"/>
                </a:solidFill>
                <a:latin typeface="Courier New"/>
                <a:ea typeface="Courier New"/>
                <a:cs typeface="Courier New"/>
                <a:sym typeface="Courier New"/>
              </a:rPr>
              <a:t> = check twitter-&gt;tweet(status);</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json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text: 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id: </a:t>
            </a:r>
            <a:r>
              <a:rPr lang="en-US" sz="1050" dirty="0" err="1">
                <a:solidFill>
                  <a:srgbClr val="008000"/>
                </a:solidFill>
                <a:latin typeface="Courier New"/>
                <a:ea typeface="Courier New"/>
                <a:cs typeface="Courier New"/>
                <a:sym typeface="Courier New"/>
              </a:rPr>
              <a:t>st.id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agent: "ballerina"</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res.setJsonPayload</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Add </a:t>
            </a:r>
            <a:r>
              <a:rPr lang="en-US" sz="1050" dirty="0" err="1">
                <a:solidFill>
                  <a:srgbClr val="008000"/>
                </a:solidFill>
                <a:latin typeface="Courier New"/>
                <a:ea typeface="Courier New"/>
                <a:cs typeface="Courier New"/>
                <a:sym typeface="Courier New"/>
              </a:rPr>
              <a:t>kubernetes</a:t>
            </a:r>
            <a:r>
              <a:rPr lang="en-US" sz="1050" dirty="0">
                <a:solidFill>
                  <a:srgbClr val="008000"/>
                </a:solidFill>
                <a:latin typeface="Courier New"/>
                <a:ea typeface="Courier New"/>
                <a:cs typeface="Courier New"/>
                <a:sym typeface="Courier New"/>
              </a:rPr>
              <a:t> package and annotations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build </a:t>
            </a:r>
            <a:r>
              <a:rPr lang="en-US" sz="1050" dirty="0" err="1">
                <a:solidFill>
                  <a:srgbClr val="008000"/>
                </a:solidFill>
                <a:latin typeface="Courier New"/>
                <a:ea typeface="Courier New"/>
                <a:cs typeface="Courier New"/>
                <a:sym typeface="Courier New"/>
              </a:rPr>
              <a:t>kubernetes</a:t>
            </a:r>
            <a:r>
              <a:rPr lang="en-US" sz="1050" dirty="0">
                <a:solidFill>
                  <a:srgbClr val="008000"/>
                </a:solidFill>
                <a:latin typeface="Courier New"/>
                <a:ea typeface="Courier New"/>
                <a:cs typeface="Courier New"/>
                <a:sym typeface="Courier New"/>
              </a:rPr>
              <a:t> artifacts: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ballerina build </a:t>
            </a:r>
            <a:r>
              <a:rPr lang="en-US" sz="1050" dirty="0" err="1">
                <a:solidFill>
                  <a:srgbClr val="008000"/>
                </a:solidFill>
                <a:latin typeface="Courier New"/>
                <a:ea typeface="Courier New"/>
                <a:cs typeface="Courier New"/>
                <a:sym typeface="Courier New"/>
              </a:rPr>
              <a:t>demo.bal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kubectl</a:t>
            </a:r>
            <a:r>
              <a:rPr lang="en-US" sz="1050" dirty="0">
                <a:solidFill>
                  <a:srgbClr val="008000"/>
                </a:solidFill>
                <a:latin typeface="Courier New"/>
                <a:ea typeface="Courier New"/>
                <a:cs typeface="Courier New"/>
                <a:sym typeface="Courier New"/>
              </a:rPr>
              <a:t> apply -f </a:t>
            </a:r>
            <a:r>
              <a:rPr lang="en-US" sz="1050" dirty="0" err="1">
                <a:solidFill>
                  <a:srgbClr val="008000"/>
                </a:solidFill>
                <a:latin typeface="Courier New"/>
                <a:ea typeface="Courier New"/>
                <a:cs typeface="Courier New"/>
                <a:sym typeface="Courier New"/>
              </a:rPr>
              <a:t>kubernetes</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see the pod:</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kubectl</a:t>
            </a:r>
            <a:r>
              <a:rPr lang="en-US" sz="1050" dirty="0">
                <a:solidFill>
                  <a:srgbClr val="008000"/>
                </a:solidFill>
                <a:latin typeface="Courier New"/>
                <a:ea typeface="Courier New"/>
                <a:cs typeface="Courier New"/>
                <a:sym typeface="Courier New"/>
              </a:rPr>
              <a:t> get pods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see the service:</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kubectl</a:t>
            </a:r>
            <a:r>
              <a:rPr lang="en-US" sz="1050" dirty="0">
                <a:solidFill>
                  <a:srgbClr val="008000"/>
                </a:solidFill>
                <a:latin typeface="Courier New"/>
                <a:ea typeface="Courier New"/>
                <a:cs typeface="Courier New"/>
                <a:sym typeface="Courier New"/>
              </a:rPr>
              <a:t> get svc</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curl -X POST -d "Hello from K8S" localhost:&lt;put the port that you get from </a:t>
            </a:r>
            <a:r>
              <a:rPr lang="en-US" sz="1050" dirty="0" err="1">
                <a:solidFill>
                  <a:srgbClr val="008000"/>
                </a:solidFill>
                <a:latin typeface="Courier New"/>
                <a:ea typeface="Courier New"/>
                <a:cs typeface="Courier New"/>
                <a:sym typeface="Courier New"/>
              </a:rPr>
              <a:t>kubectl</a:t>
            </a:r>
            <a:r>
              <a:rPr lang="en-US" sz="1050" dirty="0">
                <a:solidFill>
                  <a:srgbClr val="008000"/>
                </a:solidFill>
                <a:latin typeface="Courier New"/>
                <a:ea typeface="Courier New"/>
                <a:cs typeface="Courier New"/>
                <a:sym typeface="Courier New"/>
              </a:rPr>
              <a:t> get svc&gt;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To clean up:</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kubectl</a:t>
            </a:r>
            <a:r>
              <a:rPr lang="en-US" sz="1050" dirty="0">
                <a:solidFill>
                  <a:srgbClr val="008000"/>
                </a:solidFill>
                <a:latin typeface="Courier New"/>
                <a:ea typeface="Courier New"/>
                <a:cs typeface="Courier New"/>
                <a:sym typeface="Courier New"/>
              </a:rPr>
              <a:t> delete -f </a:t>
            </a:r>
            <a:r>
              <a:rPr lang="en-US" sz="1050" dirty="0" err="1">
                <a:solidFill>
                  <a:srgbClr val="008000"/>
                </a:solidFill>
                <a:latin typeface="Courier New"/>
                <a:ea typeface="Courier New"/>
                <a:cs typeface="Courier New"/>
                <a:sym typeface="Courier New"/>
              </a:rPr>
              <a:t>kubernetes</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import </a:t>
            </a:r>
            <a:r>
              <a:rPr lang="en-US" sz="1050" dirty="0" err="1">
                <a:solidFill>
                  <a:srgbClr val="008000"/>
                </a:solidFill>
                <a:latin typeface="Courier New"/>
                <a:ea typeface="Courier New"/>
                <a:cs typeface="Courier New"/>
                <a:sym typeface="Courier New"/>
              </a:rPr>
              <a:t>ballerinax</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kubernetes</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kubernetes:Service</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serviceType</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NodePort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name: "ballerina-demo"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http:Listener</a:t>
            </a:r>
            <a:r>
              <a:rPr lang="en-US" sz="1050" dirty="0">
                <a:solidFill>
                  <a:srgbClr val="008000"/>
                </a:solidFill>
                <a:latin typeface="Courier New"/>
                <a:ea typeface="Courier New"/>
                <a:cs typeface="Courier New"/>
                <a:sym typeface="Courier New"/>
              </a:rPr>
              <a:t> listener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port: 9090</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kubernetes:Deployment</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image: "demo/ballerina-demo",</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name: "ballerina-demo"</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kubernetes:ConfigMap</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ballerinaConf</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twitter.toml</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listener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request.getTextPayload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if (!</a:t>
            </a:r>
            <a:r>
              <a:rPr lang="en-US" sz="1050" dirty="0" err="1">
                <a:solidFill>
                  <a:srgbClr val="008000"/>
                </a:solidFill>
                <a:latin typeface="Courier New"/>
                <a:ea typeface="Courier New"/>
                <a:cs typeface="Courier New"/>
                <a:sym typeface="Courier New"/>
              </a:rPr>
              <a:t>status.contains</a:t>
            </a:r>
            <a:r>
              <a:rPr lang="en-US" sz="1050" dirty="0">
                <a:solidFill>
                  <a:srgbClr val="008000"/>
                </a:solidFill>
                <a:latin typeface="Courier New"/>
                <a:ea typeface="Courier New"/>
                <a:cs typeface="Courier New"/>
                <a:sym typeface="Courier New"/>
              </a:rPr>
              <a:t>("#ballerina")){status=status+" #ballerina";}</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twitter:Status</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
            </a:r>
            <a:r>
              <a:rPr lang="en-US" sz="1050" dirty="0">
                <a:solidFill>
                  <a:srgbClr val="008000"/>
                </a:solidFill>
                <a:latin typeface="Courier New"/>
                <a:ea typeface="Courier New"/>
                <a:cs typeface="Courier New"/>
                <a:sym typeface="Courier New"/>
              </a:rPr>
              <a:t> = check twitter-&gt;tweet(status);</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json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text: status,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id: </a:t>
            </a:r>
            <a:r>
              <a:rPr lang="en-US" sz="1050" dirty="0" err="1">
                <a:solidFill>
                  <a:srgbClr val="008000"/>
                </a:solidFill>
                <a:latin typeface="Courier New"/>
                <a:ea typeface="Courier New"/>
                <a:cs typeface="Courier New"/>
                <a:sym typeface="Courier New"/>
              </a:rPr>
              <a:t>st.id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agent: "ballerina"</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res.setJsonPayload</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Talk to the screenshots in the next few slides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a:solidFill>
                  <a:schemeClr val="dk1"/>
                </a:solidFill>
              </a:rPr>
              <a:t>Crazy customer demand has led to the rise of companies like Google, Uber, and Amazon. They have had to build complex systems to meet customer demand.  If you look at how those companies have evolved, they have increasingly disaggregated their architectures in order to scale.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This is a continuation of a trend that we have seen over five decades. Massively disaggregated approaches like microservices, serverless, and APIs are becoming the norm for us all.</a:t>
            </a:r>
            <a:endParaRPr sz="1100">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rtl="0">
              <a:spcBef>
                <a:spcPts val="0"/>
              </a:spcBef>
              <a:spcAft>
                <a:spcPts val="0"/>
              </a:spcAft>
              <a:buNone/>
            </a:pPr>
            <a:endParaRPr/>
          </a:p>
        </p:txBody>
      </p:sp>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Back to the demo. For simplicity, we will just use local execution – w/o K8S for the rest of the demo.</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3" name="Shape 4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Add another external web service endpoint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compensate for slowness use circuit breaker</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r>
              <a:rPr lang="en-US" sz="1050" dirty="0">
                <a:solidFill>
                  <a:srgbClr val="008000"/>
                </a:solidFill>
                <a:latin typeface="Courier New"/>
                <a:ea typeface="Courier New"/>
                <a:cs typeface="Courier New"/>
                <a:sym typeface="Courier New"/>
              </a:rPr>
              <a:t> --config </a:t>
            </a:r>
            <a:r>
              <a:rPr lang="en-US" sz="1050" dirty="0" err="1">
                <a:solidFill>
                  <a:srgbClr val="008000"/>
                </a:solidFill>
                <a:latin typeface="Courier New"/>
                <a:ea typeface="Courier New"/>
                <a:cs typeface="Courier New"/>
                <a:sym typeface="Courier New"/>
              </a:rPr>
              <a:t>twitter.toml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localhost:9090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Invoke a few times to show that it is often slow</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http:Client</a:t>
            </a:r>
            <a:r>
              <a:rPr lang="en-US" sz="1050" dirty="0">
                <a:solidFill>
                  <a:srgbClr val="008000"/>
                </a:solidFill>
                <a:latin typeface="Courier New"/>
                <a:ea typeface="Courier New"/>
                <a:cs typeface="Courier New"/>
                <a:sym typeface="Courier New"/>
              </a:rPr>
              <a:t> homer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url</a:t>
            </a:r>
            <a:r>
              <a:rPr lang="en-US" sz="1050" dirty="0">
                <a:solidFill>
                  <a:srgbClr val="008000"/>
                </a:solidFill>
                <a:latin typeface="Courier New"/>
                <a:ea typeface="Courier New"/>
                <a:cs typeface="Courier New"/>
                <a:sym typeface="Courier New"/>
              </a:rPr>
              <a:t>: "http://</a:t>
            </a:r>
            <a:r>
              <a:rPr lang="en-US" sz="1050" dirty="0" err="1">
                <a:solidFill>
                  <a:srgbClr val="008000"/>
                </a:solidFill>
                <a:latin typeface="Courier New"/>
                <a:ea typeface="Courier New"/>
                <a:cs typeface="Courier New"/>
                <a:sym typeface="Courier New"/>
              </a:rPr>
              <a:t>www.simpsonquotes.xyz</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hResp</a:t>
            </a:r>
            <a:r>
              <a:rPr lang="en-US" sz="1050" dirty="0">
                <a:solidFill>
                  <a:srgbClr val="008000"/>
                </a:solidFill>
                <a:latin typeface="Courier New"/>
                <a:ea typeface="Courier New"/>
                <a:cs typeface="Courier New"/>
                <a:sym typeface="Courier New"/>
              </a:rPr>
              <a:t> = check homer-&gt;get("/quote");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hResp.getTextPayload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if (!</a:t>
            </a:r>
            <a:r>
              <a:rPr lang="en-US" sz="1050" dirty="0" err="1">
                <a:solidFill>
                  <a:srgbClr val="008000"/>
                </a:solidFill>
                <a:latin typeface="Courier New"/>
                <a:ea typeface="Courier New"/>
                <a:cs typeface="Courier New"/>
                <a:sym typeface="Courier New"/>
              </a:rPr>
              <a:t>status.contains</a:t>
            </a:r>
            <a:r>
              <a:rPr lang="en-US" sz="1050" dirty="0">
                <a:solidFill>
                  <a:srgbClr val="008000"/>
                </a:solidFill>
                <a:latin typeface="Courier New"/>
                <a:ea typeface="Courier New"/>
                <a:cs typeface="Courier New"/>
                <a:sym typeface="Courier New"/>
              </a:rPr>
              <a:t>("#ballerina")){status=status+" #ballerina";}</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twitter:Status</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
            </a:r>
            <a:r>
              <a:rPr lang="en-US" sz="1050" dirty="0">
                <a:solidFill>
                  <a:srgbClr val="008000"/>
                </a:solidFill>
                <a:latin typeface="Courier New"/>
                <a:ea typeface="Courier New"/>
                <a:cs typeface="Courier New"/>
                <a:sym typeface="Courier New"/>
              </a:rPr>
              <a:t> = check twitter-&gt;tweet(status);</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json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text: 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id: </a:t>
            </a:r>
            <a:r>
              <a:rPr lang="en-US" sz="1050" dirty="0" err="1">
                <a:solidFill>
                  <a:srgbClr val="008000"/>
                </a:solidFill>
                <a:latin typeface="Courier New"/>
                <a:ea typeface="Courier New"/>
                <a:cs typeface="Courier New"/>
                <a:sym typeface="Courier New"/>
              </a:rPr>
              <a:t>st.id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agent: "ballerina"</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res.setJsonPayload</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3" name="Shape 4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compensate for slowness use circuit breaker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demo_circuitbreaker.bal</a:t>
            </a:r>
            <a:r>
              <a:rPr lang="en-US" sz="1050" dirty="0">
                <a:solidFill>
                  <a:srgbClr val="008000"/>
                </a:solidFill>
                <a:latin typeface="Courier New"/>
                <a:ea typeface="Courier New"/>
                <a:cs typeface="Courier New"/>
                <a:sym typeface="Courier New"/>
              </a:rPr>
              <a:t> --config </a:t>
            </a:r>
            <a:r>
              <a:rPr lang="en-US" sz="1050" dirty="0" err="1">
                <a:solidFill>
                  <a:srgbClr val="008000"/>
                </a:solidFill>
                <a:latin typeface="Courier New"/>
                <a:ea typeface="Courier New"/>
                <a:cs typeface="Courier New"/>
                <a:sym typeface="Courier New"/>
              </a:rPr>
              <a:t>twitter.toml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localhost:9090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Invoke many times to show how circuit breaker works</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http:Client</a:t>
            </a:r>
            <a:r>
              <a:rPr lang="en-US" sz="1050" dirty="0">
                <a:solidFill>
                  <a:srgbClr val="008000"/>
                </a:solidFill>
                <a:latin typeface="Courier New"/>
                <a:ea typeface="Courier New"/>
                <a:cs typeface="Courier New"/>
                <a:sym typeface="Courier New"/>
              </a:rPr>
              <a:t> homer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url</a:t>
            </a:r>
            <a:r>
              <a:rPr lang="en-US" sz="1050" dirty="0">
                <a:solidFill>
                  <a:srgbClr val="008000"/>
                </a:solidFill>
                <a:latin typeface="Courier New"/>
                <a:ea typeface="Courier New"/>
                <a:cs typeface="Courier New"/>
                <a:sym typeface="Courier New"/>
              </a:rPr>
              <a:t>: "http://</a:t>
            </a:r>
            <a:r>
              <a:rPr lang="en-US" sz="1050" dirty="0" err="1">
                <a:solidFill>
                  <a:srgbClr val="008000"/>
                </a:solidFill>
                <a:latin typeface="Courier New"/>
                <a:ea typeface="Courier New"/>
                <a:cs typeface="Courier New"/>
                <a:sym typeface="Courier New"/>
              </a:rPr>
              <a:t>www.simpsonquotes.xyz</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circuitBreaker</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failureThreshold</a:t>
            </a:r>
            <a:r>
              <a:rPr lang="en-US" sz="1050" dirty="0">
                <a:solidFill>
                  <a:srgbClr val="008000"/>
                </a:solidFill>
                <a:latin typeface="Courier New"/>
                <a:ea typeface="Courier New"/>
                <a:cs typeface="Courier New"/>
                <a:sym typeface="Courier New"/>
              </a:rPr>
              <a:t>: 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resetTimeMillis</a:t>
            </a:r>
            <a:r>
              <a:rPr lang="en-US" sz="1050" dirty="0">
                <a:solidFill>
                  <a:srgbClr val="008000"/>
                </a:solidFill>
                <a:latin typeface="Courier New"/>
                <a:ea typeface="Courier New"/>
                <a:cs typeface="Courier New"/>
                <a:sym typeface="Courier New"/>
              </a:rPr>
              <a:t>: 3000,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statusCodes</a:t>
            </a:r>
            <a:r>
              <a:rPr lang="en-US" sz="1050" dirty="0">
                <a:solidFill>
                  <a:srgbClr val="008000"/>
                </a:solidFill>
                <a:latin typeface="Courier New"/>
                <a:ea typeface="Courier New"/>
                <a:cs typeface="Courier New"/>
                <a:sym typeface="Courier New"/>
              </a:rPr>
              <a:t>: [500, 501, 502]</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timeoutMillis</a:t>
            </a:r>
            <a:r>
              <a:rPr lang="en-US" sz="1050" dirty="0">
                <a:solidFill>
                  <a:srgbClr val="008000"/>
                </a:solidFill>
                <a:latin typeface="Courier New"/>
                <a:ea typeface="Courier New"/>
                <a:cs typeface="Courier New"/>
                <a:sym typeface="Courier New"/>
              </a:rPr>
              <a:t>: 500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 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var</a:t>
            </a:r>
            <a:r>
              <a:rPr lang="en-US" sz="1050" dirty="0">
                <a:solidFill>
                  <a:srgbClr val="008000"/>
                </a:solidFill>
                <a:latin typeface="Courier New"/>
                <a:ea typeface="Courier New"/>
                <a:cs typeface="Courier New"/>
                <a:sym typeface="Courier New"/>
              </a:rPr>
              <a:t> v = homer-&gt;get("/quote");</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match v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hResp</a:t>
            </a:r>
            <a:r>
              <a:rPr lang="en-US" sz="1050" dirty="0">
                <a:solidFill>
                  <a:srgbClr val="008000"/>
                </a:solidFill>
                <a:latin typeface="Courier New"/>
                <a:ea typeface="Courier New"/>
                <a:cs typeface="Courier New"/>
                <a:sym typeface="Courier New"/>
              </a:rPr>
              <a:t> =&gt;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hResp.getTextPayload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if (!</a:t>
            </a:r>
            <a:r>
              <a:rPr lang="en-US" sz="1050" dirty="0" err="1">
                <a:solidFill>
                  <a:srgbClr val="008000"/>
                </a:solidFill>
                <a:latin typeface="Courier New"/>
                <a:ea typeface="Courier New"/>
                <a:cs typeface="Courier New"/>
                <a:sym typeface="Courier New"/>
              </a:rPr>
              <a:t>status.contains</a:t>
            </a:r>
            <a:r>
              <a:rPr lang="en-US" sz="1050" dirty="0">
                <a:solidFill>
                  <a:srgbClr val="008000"/>
                </a:solidFill>
                <a:latin typeface="Courier New"/>
                <a:ea typeface="Courier New"/>
                <a:cs typeface="Courier New"/>
                <a:sym typeface="Courier New"/>
              </a:rPr>
              <a:t>("#ballerina")){status=status+" #ballerina";}</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twitter:Status</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st</a:t>
            </a:r>
            <a:r>
              <a:rPr lang="en-US" sz="1050" dirty="0">
                <a:solidFill>
                  <a:srgbClr val="008000"/>
                </a:solidFill>
                <a:latin typeface="Courier New"/>
                <a:ea typeface="Courier New"/>
                <a:cs typeface="Courier New"/>
                <a:sym typeface="Courier New"/>
              </a:rPr>
              <a:t> = check twitter-&gt;tweet(status);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json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text: 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id: </a:t>
            </a:r>
            <a:r>
              <a:rPr lang="en-US" sz="1050" dirty="0" err="1">
                <a:solidFill>
                  <a:srgbClr val="008000"/>
                </a:solidFill>
                <a:latin typeface="Courier New"/>
                <a:ea typeface="Courier New"/>
                <a:cs typeface="Courier New"/>
                <a:sym typeface="Courier New"/>
              </a:rPr>
              <a:t>st.id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agent: "ballerina"</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res.setJsonPayload</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myJson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error err =&gt;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("Circuit is open. Invoking default behavior.\n");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Move all the invocation and tweeting functionality to another function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call it asynchronously</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demo_async.bal</a:t>
            </a:r>
            <a:r>
              <a:rPr lang="en-US" sz="1050" dirty="0">
                <a:solidFill>
                  <a:srgbClr val="008000"/>
                </a:solidFill>
                <a:latin typeface="Courier New"/>
                <a:ea typeface="Courier New"/>
                <a:cs typeface="Courier New"/>
                <a:sym typeface="Courier New"/>
              </a:rPr>
              <a:t> --config </a:t>
            </a:r>
            <a:r>
              <a:rPr lang="en-US" sz="1050" dirty="0" err="1">
                <a:solidFill>
                  <a:srgbClr val="008000"/>
                </a:solidFill>
                <a:latin typeface="Courier New"/>
                <a:ea typeface="Courier New"/>
                <a:cs typeface="Courier New"/>
                <a:sym typeface="Courier New"/>
              </a:rPr>
              <a:t>twitter.toml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-X POST localhost:9090</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Invoke many times to show how quickly the function returns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then go to the browser and refresh a few times to see how gradually new tweets appear</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wso2/twitter;</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ballerina/config;</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twitter:Client</a:t>
            </a:r>
            <a:r>
              <a:rPr lang="en-US" sz="1050" dirty="0">
                <a:solidFill>
                  <a:srgbClr val="008000"/>
                </a:solidFill>
                <a:latin typeface="Courier New"/>
                <a:ea typeface="Courier New"/>
                <a:cs typeface="Courier New"/>
                <a:sym typeface="Courier New"/>
              </a:rPr>
              <a:t> twitter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clientId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clientSecret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config:getAsString</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accessTokenSecret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clientConfig</a:t>
            </a:r>
            <a:r>
              <a:rPr lang="en-US" sz="1050" dirty="0">
                <a:solidFill>
                  <a:srgbClr val="008000"/>
                </a:solidFill>
                <a:latin typeface="Courier New"/>
                <a:ea typeface="Courier New"/>
                <a:cs typeface="Courier New"/>
                <a:sym typeface="Courier New"/>
              </a:rPr>
              <a:t>: {}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endpoint </a:t>
            </a:r>
            <a:r>
              <a:rPr lang="en-US" sz="1050" dirty="0" err="1">
                <a:solidFill>
                  <a:srgbClr val="008000"/>
                </a:solidFill>
                <a:latin typeface="Courier New"/>
                <a:ea typeface="Courier New"/>
                <a:cs typeface="Courier New"/>
                <a:sym typeface="Courier New"/>
              </a:rPr>
              <a:t>http:Client</a:t>
            </a:r>
            <a:r>
              <a:rPr lang="en-US" sz="1050" dirty="0">
                <a:solidFill>
                  <a:srgbClr val="008000"/>
                </a:solidFill>
                <a:latin typeface="Courier New"/>
                <a:ea typeface="Courier New"/>
                <a:cs typeface="Courier New"/>
                <a:sym typeface="Courier New"/>
              </a:rPr>
              <a:t> homer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url</a:t>
            </a:r>
            <a:r>
              <a:rPr lang="en-US" sz="1050" dirty="0">
                <a:solidFill>
                  <a:srgbClr val="008000"/>
                </a:solidFill>
                <a:latin typeface="Courier New"/>
                <a:ea typeface="Courier New"/>
                <a:cs typeface="Courier New"/>
                <a:sym typeface="Courier New"/>
              </a:rPr>
              <a:t>: "http://</a:t>
            </a:r>
            <a:r>
              <a:rPr lang="en-US" sz="1050" dirty="0" err="1">
                <a:solidFill>
                  <a:srgbClr val="008000"/>
                </a:solidFill>
                <a:latin typeface="Courier New"/>
                <a:ea typeface="Courier New"/>
                <a:cs typeface="Courier New"/>
                <a:sym typeface="Courier New"/>
              </a:rPr>
              <a:t>www.simpsonquotes.xyz</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http:ServiceConfig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basePath</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 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http:ResourceConfig</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path: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methods: ["POST"]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var</a:t>
            </a:r>
            <a:r>
              <a:rPr lang="en-US" sz="1050" dirty="0">
                <a:solidFill>
                  <a:srgbClr val="008000"/>
                </a:solidFill>
                <a:latin typeface="Courier New"/>
                <a:ea typeface="Courier New"/>
                <a:cs typeface="Courier New"/>
                <a:sym typeface="Courier New"/>
              </a:rPr>
              <a:t> v = start </a:t>
            </a:r>
            <a:r>
              <a:rPr lang="en-US" sz="1050" dirty="0" err="1">
                <a:solidFill>
                  <a:srgbClr val="008000"/>
                </a:solidFill>
                <a:latin typeface="Courier New"/>
                <a:ea typeface="Courier New"/>
                <a:cs typeface="Courier New"/>
                <a:sym typeface="Courier New"/>
              </a:rPr>
              <a:t>doTweet</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a:t>
            </a:r>
            <a:r>
              <a:rPr lang="en-US" sz="1050" dirty="0" err="1">
                <a:solidFill>
                  <a:srgbClr val="008000"/>
                </a:solidFill>
                <a:latin typeface="Courier New"/>
                <a:ea typeface="Courier New"/>
                <a:cs typeface="Courier New"/>
                <a:sym typeface="Courier New"/>
              </a:rPr>
              <a:t>Async</a:t>
            </a:r>
            <a:r>
              <a:rPr lang="en-US" sz="1050" dirty="0">
                <a:solidFill>
                  <a:srgbClr val="008000"/>
                </a:solidFill>
                <a:latin typeface="Courier New"/>
                <a:ea typeface="Courier New"/>
                <a:cs typeface="Courier New"/>
                <a:sym typeface="Courier New"/>
              </a:rPr>
              <a:t> call\n");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function </a:t>
            </a:r>
            <a:r>
              <a:rPr lang="en-US" sz="1050" dirty="0" err="1">
                <a:solidFill>
                  <a:srgbClr val="008000"/>
                </a:solidFill>
                <a:latin typeface="Courier New"/>
                <a:ea typeface="Courier New"/>
                <a:cs typeface="Courier New"/>
                <a:sym typeface="Courier New"/>
              </a:rPr>
              <a:t>doTweet</a:t>
            </a: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hResp</a:t>
            </a:r>
            <a:r>
              <a:rPr lang="en-US" sz="1050" dirty="0">
                <a:solidFill>
                  <a:srgbClr val="008000"/>
                </a:solidFill>
                <a:latin typeface="Courier New"/>
                <a:ea typeface="Courier New"/>
                <a:cs typeface="Courier New"/>
                <a:sym typeface="Courier New"/>
              </a:rPr>
              <a:t> = check homer-&gt;get("/quote");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string status = check </a:t>
            </a:r>
            <a:r>
              <a:rPr lang="en-US" sz="1050" dirty="0" err="1">
                <a:solidFill>
                  <a:srgbClr val="008000"/>
                </a:solidFill>
                <a:latin typeface="Courier New"/>
                <a:ea typeface="Courier New"/>
                <a:cs typeface="Courier New"/>
                <a:sym typeface="Courier New"/>
              </a:rPr>
              <a:t>hResp.getTextPayload</a:t>
            </a:r>
            <a:r>
              <a:rPr lang="en-US" sz="1050" dirty="0">
                <a:solidFill>
                  <a:srgbClr val="008000"/>
                </a:solidFill>
                <a:latin typeface="Courier New"/>
                <a:ea typeface="Courier New"/>
                <a:cs typeface="Courier New"/>
                <a:sym typeface="Courier New"/>
              </a:rPr>
              <a: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if (!</a:t>
            </a:r>
            <a:r>
              <a:rPr lang="en-US" sz="1050" dirty="0" err="1">
                <a:solidFill>
                  <a:srgbClr val="008000"/>
                </a:solidFill>
                <a:latin typeface="Courier New"/>
                <a:ea typeface="Courier New"/>
                <a:cs typeface="Courier New"/>
                <a:sym typeface="Courier New"/>
              </a:rPr>
              <a:t>status.contains</a:t>
            </a:r>
            <a:r>
              <a:rPr lang="en-US" sz="1050" dirty="0">
                <a:solidFill>
                  <a:srgbClr val="008000"/>
                </a:solidFill>
                <a:latin typeface="Courier New"/>
                <a:ea typeface="Courier New"/>
                <a:cs typeface="Courier New"/>
                <a:sym typeface="Courier New"/>
              </a:rPr>
              <a:t>("#ballerina")){ status = status+" #ballerina";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twitter-&gt;tweet(status);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6" name="Shape 5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ballerina swagger export demo.bal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Just toggle the diagram view inside the IDE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Shape 5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66" name="Shape 5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a:solidFill>
                  <a:schemeClr val="dk1"/>
                </a:solidFill>
              </a:rPr>
              <a:t>Ballerina Services</a:t>
            </a:r>
            <a:endParaRPr sz="1100">
              <a:solidFill>
                <a:schemeClr val="dk1"/>
              </a:solidFill>
            </a:endParaRPr>
          </a:p>
          <a:p>
            <a:pPr marL="0" lvl="0" indent="0" rtl="0">
              <a:spcBef>
                <a:spcPts val="0"/>
              </a:spcBef>
              <a:spcAft>
                <a:spcPts val="0"/>
              </a:spcAft>
              <a:buNone/>
            </a:pPr>
            <a:endParaRPr/>
          </a:p>
        </p:txBody>
      </p:sp>
      <p:sp>
        <p:nvSpPr>
          <p:cNvPr id="585" name="Shape 5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a:solidFill>
                  <a:schemeClr val="dk1"/>
                </a:solidFill>
              </a:rPr>
              <a:t>We have seen these disaggregated components become network accessible. We call them endpoints. Whether it is data, apps, APIs, microservices, or serverless functions, everything is becoming a programmable endpoint. The number of endpoints is exploding. </a:t>
            </a:r>
            <a:endParaRPr sz="1100">
              <a:solidFill>
                <a:schemeClr val="dk1"/>
              </a:solidFill>
            </a:endParaRPr>
          </a:p>
          <a:p>
            <a:pPr marL="0" lvl="0" indent="0" rtl="0">
              <a:spcBef>
                <a:spcPts val="0"/>
              </a:spcBef>
              <a:spcAft>
                <a:spcPts val="0"/>
              </a:spcAft>
              <a:buNone/>
            </a:pPr>
            <a:endParaRPr/>
          </a:p>
        </p:txBody>
      </p:sp>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5" name="Shape 6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Cloud Runtimes, Configuration Systems, Messaging and Protocols, Service Meshes, Databases, Observability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5" name="Shape 6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a:solidFill>
                  <a:schemeClr val="dk1"/>
                </a:solidFill>
              </a:rPr>
              <a:t>The apps we will write increasingly depend on these endpoints. Integration is the discipline of resilient communication between endpoints. It isn’t easy. The challenges include compensation, transactions, events, circuit breakers, discovery, and protocol handling, and mediation. These are all hard problems. </a:t>
            </a:r>
            <a:endParaRPr sz="1100">
              <a:solidFill>
                <a:schemeClr val="dk1"/>
              </a:solidFill>
            </a:endParaRPr>
          </a:p>
          <a:p>
            <a:pPr marL="0" lvl="0" indent="0" rtl="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b="1">
                <a:solidFill>
                  <a:schemeClr val="dk1"/>
                </a:solidFill>
              </a:rPr>
              <a:t>Slide 4 part 1 (ESBs etc on the left)</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There have been two ways to handle integration.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One approach to scale integration has used integration products based on configuration, not code. We’ve created EAI, ESBs, and DSLs as integration-first stacks.</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b="1">
                <a:solidFill>
                  <a:schemeClr val="dk1"/>
                </a:solidFill>
              </a:rPr>
              <a:t>Slide 4 part 2 (box them with “not agile”)</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There’s only one problem. These approaches aren’t </a:t>
            </a:r>
            <a:r>
              <a:rPr lang="en" sz="1100" b="1">
                <a:solidFill>
                  <a:schemeClr val="dk1"/>
                </a:solidFill>
              </a:rPr>
              <a:t>agile. </a:t>
            </a:r>
            <a:r>
              <a:rPr lang="en" sz="1100">
                <a:solidFill>
                  <a:schemeClr val="dk1"/>
                </a:solidFill>
              </a:rPr>
              <a:t>They disrupt the edit, build, run, test cycle interrupting a developer’s flow. And that isn’t the experience we desire as developers.</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b="1">
                <a:solidFill>
                  <a:schemeClr val="dk1"/>
                </a:solidFill>
              </a:rPr>
              <a:t>Slide 4 part 3 (add the agile technologies)</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The other way to do integration is with general purpose programming languages, like Java and JavaScript. These languages provide agility to offer developer flow.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b="1">
                <a:solidFill>
                  <a:schemeClr val="dk1"/>
                </a:solidFill>
              </a:rPr>
              <a:t>Slide 4 part 4 (box agile with “not integration simple”)</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However, developers have to take responsibility for solving the hard problems of integration. They do this by writing their own integration logic or by using complex bolt-on frameworks like Spring or Node. This approach is agile, but not </a:t>
            </a:r>
            <a:r>
              <a:rPr lang="en" sz="1100" b="1">
                <a:solidFill>
                  <a:schemeClr val="dk1"/>
                </a:solidFill>
              </a:rPr>
              <a:t>integration simple. </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b="1">
                <a:solidFill>
                  <a:schemeClr val="dk1"/>
                </a:solidFill>
              </a:rPr>
              <a:t>Slide 4 part 5 (integration gap)</a:t>
            </a:r>
            <a:endParaRPr sz="11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This is a fundamental problem - you can have integration simple or agile, but not both.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We call this the </a:t>
            </a:r>
            <a:r>
              <a:rPr lang="en" sz="1100" b="1">
                <a:solidFill>
                  <a:schemeClr val="dk1"/>
                </a:solidFill>
              </a:rPr>
              <a:t>integration gap.</a:t>
            </a:r>
            <a:r>
              <a:rPr lang="en" sz="1100">
                <a:solidFill>
                  <a:schemeClr val="dk1"/>
                </a:solidFill>
              </a:rPr>
              <a:t>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Our team has worked on thousands of integration projects. We’ve seen and used almost every integration technique out there. Those projects have always ended up on one side or the other of the integration gap.</a:t>
            </a:r>
            <a:endParaRPr sz="1100">
              <a:solidFill>
                <a:schemeClr val="dk1"/>
              </a:solidFill>
            </a:endParaRPr>
          </a:p>
          <a:p>
            <a:pPr marL="0" lvl="0" indent="0" rtl="0">
              <a:spcBef>
                <a:spcPts val="0"/>
              </a:spcBef>
              <a:spcAft>
                <a:spcPts val="0"/>
              </a:spcAft>
              <a:buNone/>
            </a:pPr>
            <a:endParaRPr/>
          </a:p>
        </p:txBody>
      </p:sp>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 sz="1100">
                <a:solidFill>
                  <a:schemeClr val="dk1"/>
                </a:solidFill>
              </a:rPr>
              <a:t>Three years ago, we set out to overcome this problem. The result is Ballerina. Ballerina is a programming language and a platform co-designed together to create an approach that is both agile and integration simple. </a:t>
            </a: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rtl="0">
              <a:lnSpc>
                <a:spcPct val="115000"/>
              </a:lnSpc>
              <a:spcBef>
                <a:spcPts val="0"/>
              </a:spcBef>
              <a:spcAft>
                <a:spcPts val="0"/>
              </a:spcAft>
              <a:buClr>
                <a:schemeClr val="dk1"/>
              </a:buClr>
              <a:buSzPts val="1100"/>
              <a:buFont typeface="Arial"/>
              <a:buNone/>
            </a:pPr>
            <a:r>
              <a:rPr lang="en" sz="1100">
                <a:solidFill>
                  <a:schemeClr val="dk1"/>
                </a:solidFill>
              </a:rPr>
              <a:t>Let’s see some demos.</a:t>
            </a:r>
            <a:endParaRPr sz="1100">
              <a:solidFill>
                <a:schemeClr val="dk1"/>
              </a:solidFill>
            </a:endParaRPr>
          </a:p>
          <a:p>
            <a:pPr marL="0" lvl="0" indent="0" rtl="0">
              <a:spcBef>
                <a:spcPts val="0"/>
              </a:spcBef>
              <a:spcAft>
                <a:spcPts val="0"/>
              </a:spcAft>
              <a:buNone/>
            </a:pPr>
            <a:endParaRPr/>
          </a:p>
        </p:txBody>
      </p:sp>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The simplest hello world REST API</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localhost:9090/hello/hi</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("Hello World!\n");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The simplest hello world REST API</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run it:</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ballerina run </a:t>
            </a:r>
            <a:r>
              <a:rPr lang="en-US" sz="1050" dirty="0" err="1">
                <a:solidFill>
                  <a:srgbClr val="008000"/>
                </a:solidFill>
                <a:latin typeface="Courier New"/>
                <a:ea typeface="Courier New"/>
                <a:cs typeface="Courier New"/>
                <a:sym typeface="Courier New"/>
              </a:rPr>
              <a:t>demo.bal</a:t>
            </a: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To invoke:</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curl localhost:9090/hello/hi</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import ballerina/http;</a:t>
            </a:r>
          </a:p>
          <a:p>
            <a:pPr marL="0" lvl="0" indent="0" rtl="0">
              <a:lnSpc>
                <a:spcPct val="150000"/>
              </a:lnSpc>
              <a:spcBef>
                <a:spcPts val="0"/>
              </a:spcBef>
              <a:spcAft>
                <a:spcPts val="0"/>
              </a:spcAft>
              <a:buClr>
                <a:schemeClr val="dk1"/>
              </a:buClr>
              <a:buSzPts val="1100"/>
              <a:buFont typeface="Arial"/>
              <a:buNone/>
            </a:pPr>
            <a:endParaRPr lang="en-US" sz="1050" dirty="0">
              <a:solidFill>
                <a:srgbClr val="008000"/>
              </a:solidFill>
              <a:latin typeface="Courier New"/>
              <a:ea typeface="Courier New"/>
              <a:cs typeface="Courier New"/>
              <a:sym typeface="Courier New"/>
            </a:endParaRP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service&lt;</a:t>
            </a:r>
            <a:r>
              <a:rPr lang="en-US" sz="1050" dirty="0" err="1">
                <a:solidFill>
                  <a:srgbClr val="008000"/>
                </a:solidFill>
                <a:latin typeface="Courier New"/>
                <a:ea typeface="Courier New"/>
                <a:cs typeface="Courier New"/>
                <a:sym typeface="Courier New"/>
              </a:rPr>
              <a:t>http:Service</a:t>
            </a:r>
            <a:r>
              <a:rPr lang="en-US" sz="1050" dirty="0">
                <a:solidFill>
                  <a:srgbClr val="008000"/>
                </a:solidFill>
                <a:latin typeface="Courier New"/>
                <a:ea typeface="Courier New"/>
                <a:cs typeface="Courier New"/>
                <a:sym typeface="Courier New"/>
              </a:rPr>
              <a:t>&gt; hello bind {port:9090}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hi (endpoint caller, </a:t>
            </a:r>
            <a:r>
              <a:rPr lang="en-US" sz="1050" dirty="0" err="1">
                <a:solidFill>
                  <a:srgbClr val="008000"/>
                </a:solidFill>
                <a:latin typeface="Courier New"/>
                <a:ea typeface="Courier New"/>
                <a:cs typeface="Courier New"/>
                <a:sym typeface="Courier New"/>
              </a:rPr>
              <a:t>http:Request</a:t>
            </a:r>
            <a:r>
              <a:rPr lang="en-US" sz="1050" dirty="0">
                <a:solidFill>
                  <a:srgbClr val="008000"/>
                </a:solidFill>
                <a:latin typeface="Courier New"/>
                <a:ea typeface="Courier New"/>
                <a:cs typeface="Courier New"/>
                <a:sym typeface="Courier New"/>
              </a:rPr>
              <a:t> request)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http:Response</a:t>
            </a:r>
            <a:r>
              <a:rPr lang="en-US" sz="1050" dirty="0">
                <a:solidFill>
                  <a:srgbClr val="008000"/>
                </a:solidFill>
                <a:latin typeface="Courier New"/>
                <a:ea typeface="Courier New"/>
                <a:cs typeface="Courier New"/>
                <a:sym typeface="Courier New"/>
              </a:rPr>
              <a:t> 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r>
              <a:rPr lang="en-US" sz="1050" dirty="0" err="1">
                <a:solidFill>
                  <a:srgbClr val="008000"/>
                </a:solidFill>
                <a:latin typeface="Courier New"/>
                <a:ea typeface="Courier New"/>
                <a:cs typeface="Courier New"/>
                <a:sym typeface="Courier New"/>
              </a:rPr>
              <a:t>res.setTextPayload</a:t>
            </a:r>
            <a:r>
              <a:rPr lang="en-US" sz="1050" dirty="0">
                <a:solidFill>
                  <a:srgbClr val="008000"/>
                </a:solidFill>
                <a:latin typeface="Courier New"/>
                <a:ea typeface="Courier New"/>
                <a:cs typeface="Courier New"/>
                <a:sym typeface="Courier New"/>
              </a:rPr>
              <a:t>("Hello World!\n");</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_ = caller-&gt;respond(res);</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   }</a:t>
            </a:r>
          </a:p>
          <a:p>
            <a:pPr marL="0" lvl="0" indent="0" rtl="0">
              <a:lnSpc>
                <a:spcPct val="150000"/>
              </a:lnSpc>
              <a:spcBef>
                <a:spcPts val="0"/>
              </a:spcBef>
              <a:spcAft>
                <a:spcPts val="0"/>
              </a:spcAft>
              <a:buClr>
                <a:schemeClr val="dk1"/>
              </a:buClr>
              <a:buSzPts val="1100"/>
              <a:buFont typeface="Arial"/>
              <a:buNone/>
            </a:pPr>
            <a:r>
              <a:rPr lang="en-US" sz="1050" dirty="0">
                <a:solidFill>
                  <a:srgbClr val="008000"/>
                </a:solidFill>
                <a:latin typeface="Courier New"/>
                <a:ea typeface="Courier New"/>
                <a:cs typeface="Courier New"/>
                <a:sym typeface="Courier New"/>
              </a:rPr>
              <a:t>}</a:t>
            </a:r>
            <a:endParaRPr sz="1050" dirty="0">
              <a:solidFill>
                <a:srgbClr val="008000"/>
              </a:solidFill>
              <a:latin typeface="Courier New"/>
              <a:ea typeface="Courier New"/>
              <a:cs typeface="Courier New"/>
              <a:sym typeface="Courier New"/>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1143000" y="2038350"/>
            <a:ext cx="7162800" cy="76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2200"/>
              <a:buFont typeface="Nunito Sans"/>
              <a:buNone/>
              <a:defRPr sz="2600" b="0" i="0" u="none" strike="noStrike" cap="none">
                <a:solidFill>
                  <a:schemeClr val="lt1"/>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sp>
        <p:nvSpPr>
          <p:cNvPr id="56" name="Shape 56"/>
          <p:cNvSpPr txBox="1">
            <a:spLocks noGrp="1"/>
          </p:cNvSpPr>
          <p:nvPr>
            <p:ph type="body" idx="1"/>
          </p:nvPr>
        </p:nvSpPr>
        <p:spPr>
          <a:xfrm>
            <a:off x="1143000" y="2876549"/>
            <a:ext cx="71628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143000" y="3714749"/>
            <a:ext cx="70104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60"/>
              </a:spcBef>
              <a:spcAft>
                <a:spcPts val="0"/>
              </a:spcAft>
              <a:buClr>
                <a:schemeClr val="lt1"/>
              </a:buClr>
              <a:buSzPts val="1400"/>
              <a:buFont typeface="Arial"/>
              <a:buNone/>
              <a:defRPr sz="18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3"/>
          </p:nvPr>
        </p:nvSpPr>
        <p:spPr>
          <a:xfrm>
            <a:off x="1143000" y="4095749"/>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lt1"/>
              </a:buClr>
              <a:buSzPts val="1400"/>
              <a:buFont typeface="Arial"/>
              <a:buNone/>
              <a:defRPr sz="14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body" idx="4"/>
          </p:nvPr>
        </p:nvSpPr>
        <p:spPr>
          <a:xfrm>
            <a:off x="1143000" y="4400550"/>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80"/>
              </a:spcBef>
              <a:spcAft>
                <a:spcPts val="0"/>
              </a:spcAft>
              <a:buClr>
                <a:srgbClr val="BFBFBF"/>
              </a:buClr>
              <a:buSzPts val="1400"/>
              <a:buFont typeface="Arial"/>
              <a:buNone/>
              <a:defRPr sz="2400" b="0" i="0" u="none" strike="noStrike" cap="none">
                <a:solidFill>
                  <a:srgbClr val="BFBFB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60" name="Shape 60" descr="D:\2017\Slide-deck-2017\wso2-logo-01.png"/>
          <p:cNvPicPr preferRelativeResize="0"/>
          <p:nvPr/>
        </p:nvPicPr>
        <p:blipFill rotWithShape="1">
          <a:blip r:embed="rId3">
            <a:alphaModFix/>
          </a:blip>
          <a:srcRect/>
          <a:stretch/>
        </p:blipFill>
        <p:spPr>
          <a:xfrm>
            <a:off x="7620000" y="590550"/>
            <a:ext cx="981000" cy="381000"/>
          </a:xfrm>
          <a:prstGeom prst="rect">
            <a:avLst/>
          </a:prstGeom>
          <a:noFill/>
          <a:ln>
            <a:noFill/>
          </a:ln>
        </p:spPr>
      </p:pic>
      <p:sp>
        <p:nvSpPr>
          <p:cNvPr id="61" name="Shape 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64" name="Shape 64"/>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65" name="Shape 65"/>
          <p:cNvSpPr txBox="1">
            <a:spLocks noGrp="1"/>
          </p:cNvSpPr>
          <p:nvPr>
            <p:ph type="body" idx="1"/>
          </p:nvPr>
        </p:nvSpPr>
        <p:spPr>
          <a:xfrm>
            <a:off x="838200" y="18859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body" idx="2"/>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70" name="Shape 70"/>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71" name="Shape 71"/>
          <p:cNvSpPr txBox="1">
            <a:spLocks noGrp="1"/>
          </p:cNvSpPr>
          <p:nvPr>
            <p:ph type="body" idx="1"/>
          </p:nvPr>
        </p:nvSpPr>
        <p:spPr>
          <a:xfrm>
            <a:off x="838200" y="1885950"/>
            <a:ext cx="7467600" cy="2590800"/>
          </a:xfrm>
          <a:prstGeom prst="rect">
            <a:avLst/>
          </a:prstGeom>
          <a:noFill/>
          <a:ln>
            <a:noFill/>
          </a:ln>
        </p:spPr>
        <p:txBody>
          <a:bodyPr spcFirstLastPara="1" wrap="square" lIns="91425" tIns="91425" rIns="91425" bIns="91425" anchor="t" anchorCtr="0"/>
          <a:lstStyle>
            <a:lvl1pPr marL="457200" marR="0" lvl="0" indent="-330200" algn="l" rtl="0">
              <a:lnSpc>
                <a:spcPct val="150000"/>
              </a:lnSpc>
              <a:spcBef>
                <a:spcPts val="0"/>
              </a:spcBef>
              <a:spcAft>
                <a:spcPts val="0"/>
              </a:spcAft>
              <a:buClr>
                <a:srgbClr val="FF5000"/>
              </a:buClr>
              <a:buSzPts val="1600"/>
              <a:buFont typeface="Noto Sans Symbols"/>
              <a:buChar char="▪"/>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6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body" idx="2"/>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76" name="Shape 76"/>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77" name="Shape 77"/>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Shape 78"/>
          <p:cNvSpPr>
            <a:spLocks noGrp="1"/>
          </p:cNvSpPr>
          <p:nvPr>
            <p:ph type="pic" idx="2"/>
          </p:nvPr>
        </p:nvSpPr>
        <p:spPr>
          <a:xfrm>
            <a:off x="838200" y="1733550"/>
            <a:ext cx="7467600" cy="29718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82" name="Shape 82"/>
          <p:cNvCxnSpPr/>
          <p:nvPr/>
        </p:nvCxnSpPr>
        <p:spPr>
          <a:xfrm>
            <a:off x="990600" y="1200150"/>
            <a:ext cx="7315200" cy="0"/>
          </a:xfrm>
          <a:prstGeom prst="straightConnector1">
            <a:avLst/>
          </a:prstGeom>
          <a:noFill/>
          <a:ln w="9525" cap="flat" cmpd="sng">
            <a:solidFill>
              <a:srgbClr val="FF5000"/>
            </a:solidFill>
            <a:prstDash val="dash"/>
            <a:round/>
            <a:headEnd type="none" w="sm" len="sm"/>
            <a:tailEnd type="none" w="sm" len="sm"/>
          </a:ln>
        </p:spPr>
      </p:cxnSp>
      <p:sp>
        <p:nvSpPr>
          <p:cNvPr id="83" name="Shape 83"/>
          <p:cNvSpPr>
            <a:spLocks noGrp="1"/>
          </p:cNvSpPr>
          <p:nvPr>
            <p:ph type="pic" idx="2"/>
          </p:nvPr>
        </p:nvSpPr>
        <p:spPr>
          <a:xfrm>
            <a:off x="838200" y="1428750"/>
            <a:ext cx="7467600" cy="31242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87" name="Shape 87"/>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88" name="Shape 88"/>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2"/>
          </p:nvPr>
        </p:nvSpPr>
        <p:spPr>
          <a:xfrm>
            <a:off x="83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Shape 90"/>
          <p:cNvSpPr>
            <a:spLocks noGrp="1"/>
          </p:cNvSpPr>
          <p:nvPr>
            <p:ph type="pic" idx="3"/>
          </p:nvPr>
        </p:nvSpPr>
        <p:spPr>
          <a:xfrm>
            <a:off x="4648200" y="1809750"/>
            <a:ext cx="3657600" cy="26670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94" name="Shape 94"/>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95" name="Shape 95"/>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body" idx="2"/>
          </p:nvPr>
        </p:nvSpPr>
        <p:spPr>
          <a:xfrm>
            <a:off x="83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body" idx="3"/>
          </p:nvPr>
        </p:nvSpPr>
        <p:spPr>
          <a:xfrm>
            <a:off x="464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cxnSp>
        <p:nvCxnSpPr>
          <p:cNvPr id="101" name="Shape 101"/>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102" name="Shape 102"/>
          <p:cNvSpPr txBox="1">
            <a:spLocks noGrp="1"/>
          </p:cNvSpPr>
          <p:nvPr>
            <p:ph type="body" idx="1"/>
          </p:nvPr>
        </p:nvSpPr>
        <p:spPr>
          <a:xfrm>
            <a:off x="914400" y="12001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body" idx="2"/>
          </p:nvPr>
        </p:nvSpPr>
        <p:spPr>
          <a:xfrm>
            <a:off x="838200" y="1809750"/>
            <a:ext cx="7467600" cy="2514600"/>
          </a:xfrm>
          <a:prstGeom prst="rect">
            <a:avLst/>
          </a:prstGeom>
          <a:noFill/>
          <a:ln>
            <a:noFill/>
          </a:ln>
        </p:spPr>
        <p:txBody>
          <a:bodyPr spcFirstLastPara="1" wrap="square" lIns="91425" tIns="91425" rIns="91425" bIns="91425" anchor="t" anchorCtr="0"/>
          <a:lstStyle>
            <a:lvl1pPr marL="457200" marR="0" lvl="0" indent="-336550" algn="l" rtl="0">
              <a:spcBef>
                <a:spcPts val="340"/>
              </a:spcBef>
              <a:spcAft>
                <a:spcPts val="0"/>
              </a:spcAft>
              <a:buClr>
                <a:srgbClr val="FF5000"/>
              </a:buClr>
              <a:buSzPts val="1700"/>
              <a:buFont typeface="Noto Sans Symbols"/>
              <a:buChar char="▪"/>
              <a:defRPr sz="17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23850" algn="l" rtl="0">
              <a:lnSpc>
                <a:spcPct val="100000"/>
              </a:lnSpc>
              <a:spcBef>
                <a:spcPts val="300"/>
              </a:spcBef>
              <a:spcAft>
                <a:spcPts val="0"/>
              </a:spcAft>
              <a:buClr>
                <a:srgbClr val="505050"/>
              </a:buClr>
              <a:buSzPts val="1500"/>
              <a:buFont typeface="Noto Sans Symbols"/>
              <a:buChar char="▪"/>
              <a:defRPr sz="1500" b="0" i="0" u="none" strike="noStrike" cap="none">
                <a:solidFill>
                  <a:srgbClr val="505050"/>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Font typeface="Montserrat"/>
              <a:buNone/>
              <a:defRPr sz="3600">
                <a:latin typeface="Montserrat"/>
                <a:ea typeface="Montserrat"/>
                <a:cs typeface="Montserrat"/>
                <a:sym typeface="Montserrat"/>
              </a:defRPr>
            </a:lvl1pPr>
            <a:lvl2pPr lvl="1" algn="ctr" rtl="0">
              <a:spcBef>
                <a:spcPts val="0"/>
              </a:spcBef>
              <a:spcAft>
                <a:spcPts val="0"/>
              </a:spcAft>
              <a:buSzPts val="3600"/>
              <a:buFont typeface="Montserrat"/>
              <a:buNone/>
              <a:defRPr sz="3600">
                <a:latin typeface="Montserrat"/>
                <a:ea typeface="Montserrat"/>
                <a:cs typeface="Montserrat"/>
                <a:sym typeface="Montserrat"/>
              </a:defRPr>
            </a:lvl2pPr>
            <a:lvl3pPr lvl="2" algn="ctr" rtl="0">
              <a:spcBef>
                <a:spcPts val="0"/>
              </a:spcBef>
              <a:spcAft>
                <a:spcPts val="0"/>
              </a:spcAft>
              <a:buSzPts val="3600"/>
              <a:buFont typeface="Montserrat"/>
              <a:buNone/>
              <a:defRPr sz="3600">
                <a:latin typeface="Montserrat"/>
                <a:ea typeface="Montserrat"/>
                <a:cs typeface="Montserrat"/>
                <a:sym typeface="Montserrat"/>
              </a:defRPr>
            </a:lvl3pPr>
            <a:lvl4pPr lvl="3" algn="ctr" rtl="0">
              <a:spcBef>
                <a:spcPts val="0"/>
              </a:spcBef>
              <a:spcAft>
                <a:spcPts val="0"/>
              </a:spcAft>
              <a:buSzPts val="3600"/>
              <a:buFont typeface="Montserrat"/>
              <a:buNone/>
              <a:defRPr sz="3600">
                <a:latin typeface="Montserrat"/>
                <a:ea typeface="Montserrat"/>
                <a:cs typeface="Montserrat"/>
                <a:sym typeface="Montserrat"/>
              </a:defRPr>
            </a:lvl4pPr>
            <a:lvl5pPr lvl="4" algn="ctr" rtl="0">
              <a:spcBef>
                <a:spcPts val="0"/>
              </a:spcBef>
              <a:spcAft>
                <a:spcPts val="0"/>
              </a:spcAft>
              <a:buSzPts val="3600"/>
              <a:buFont typeface="Montserrat"/>
              <a:buNone/>
              <a:defRPr sz="3600">
                <a:latin typeface="Montserrat"/>
                <a:ea typeface="Montserrat"/>
                <a:cs typeface="Montserrat"/>
                <a:sym typeface="Montserrat"/>
              </a:defRPr>
            </a:lvl5pPr>
            <a:lvl6pPr lvl="5" algn="ctr" rtl="0">
              <a:spcBef>
                <a:spcPts val="0"/>
              </a:spcBef>
              <a:spcAft>
                <a:spcPts val="0"/>
              </a:spcAft>
              <a:buSzPts val="3600"/>
              <a:buFont typeface="Montserrat"/>
              <a:buNone/>
              <a:defRPr sz="3600">
                <a:latin typeface="Montserrat"/>
                <a:ea typeface="Montserrat"/>
                <a:cs typeface="Montserrat"/>
                <a:sym typeface="Montserrat"/>
              </a:defRPr>
            </a:lvl6pPr>
            <a:lvl7pPr lvl="6" algn="ctr" rtl="0">
              <a:spcBef>
                <a:spcPts val="0"/>
              </a:spcBef>
              <a:spcAft>
                <a:spcPts val="0"/>
              </a:spcAft>
              <a:buSzPts val="3600"/>
              <a:buFont typeface="Montserrat"/>
              <a:buNone/>
              <a:defRPr sz="3600">
                <a:latin typeface="Montserrat"/>
                <a:ea typeface="Montserrat"/>
                <a:cs typeface="Montserrat"/>
                <a:sym typeface="Montserrat"/>
              </a:defRPr>
            </a:lvl7pPr>
            <a:lvl8pPr lvl="7" algn="ctr" rtl="0">
              <a:spcBef>
                <a:spcPts val="0"/>
              </a:spcBef>
              <a:spcAft>
                <a:spcPts val="0"/>
              </a:spcAft>
              <a:buSzPts val="3600"/>
              <a:buFont typeface="Montserrat"/>
              <a:buNone/>
              <a:defRPr sz="3600">
                <a:latin typeface="Montserrat"/>
                <a:ea typeface="Montserrat"/>
                <a:cs typeface="Montserrat"/>
                <a:sym typeface="Montserrat"/>
              </a:defRPr>
            </a:lvl8pPr>
            <a:lvl9pPr lvl="8" algn="ctr" rtl="0">
              <a:spcBef>
                <a:spcPts val="0"/>
              </a:spcBef>
              <a:spcAft>
                <a:spcPts val="0"/>
              </a:spcAft>
              <a:buSzPts val="3600"/>
              <a:buFont typeface="Montserrat"/>
              <a:buNone/>
              <a:defRPr sz="3600">
                <a:latin typeface="Montserrat"/>
                <a:ea typeface="Montserrat"/>
                <a:cs typeface="Montserrat"/>
                <a:sym typeface="Montserrat"/>
              </a:defRPr>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rotWithShape="1">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828800" y="1581150"/>
            <a:ext cx="5486400" cy="19812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2200"/>
              <a:buFont typeface="Nunito Sans"/>
              <a:buNone/>
              <a:defRPr sz="4500" b="1" i="0" u="none" strike="noStrike" cap="none">
                <a:solidFill>
                  <a:schemeClr val="lt1"/>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sp>
        <p:nvSpPr>
          <p:cNvPr id="107" name="Shape 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rgbClr val="666666"/>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Font typeface="Arial"/>
              <a:buNone/>
              <a:defRPr sz="1800"/>
            </a:lvl2pPr>
            <a:lvl3pPr lvl="2" indent="0" rtl="0">
              <a:spcBef>
                <a:spcPts val="0"/>
              </a:spcBef>
              <a:spcAft>
                <a:spcPts val="0"/>
              </a:spcAft>
              <a:buSzPts val="2200"/>
              <a:buFont typeface="Arial"/>
              <a:buNone/>
              <a:defRPr sz="1800"/>
            </a:lvl3pPr>
            <a:lvl4pPr lvl="3" indent="0" rtl="0">
              <a:spcBef>
                <a:spcPts val="0"/>
              </a:spcBef>
              <a:spcAft>
                <a:spcPts val="0"/>
              </a:spcAft>
              <a:buSzPts val="2200"/>
              <a:buFont typeface="Arial"/>
              <a:buNone/>
              <a:defRPr sz="1800"/>
            </a:lvl4pPr>
            <a:lvl5pPr lvl="4" indent="0" rtl="0">
              <a:spcBef>
                <a:spcPts val="0"/>
              </a:spcBef>
              <a:spcAft>
                <a:spcPts val="0"/>
              </a:spcAft>
              <a:buSzPts val="2200"/>
              <a:buFont typeface="Arial"/>
              <a:buNone/>
              <a:defRPr sz="1800"/>
            </a:lvl5pPr>
            <a:lvl6pPr lvl="5" indent="0" rtl="0">
              <a:spcBef>
                <a:spcPts val="0"/>
              </a:spcBef>
              <a:spcAft>
                <a:spcPts val="0"/>
              </a:spcAft>
              <a:buSzPts val="2200"/>
              <a:buFont typeface="Arial"/>
              <a:buNone/>
              <a:defRPr sz="1800"/>
            </a:lvl6pPr>
            <a:lvl7pPr lvl="6" indent="0" rtl="0">
              <a:spcBef>
                <a:spcPts val="0"/>
              </a:spcBef>
              <a:spcAft>
                <a:spcPts val="0"/>
              </a:spcAft>
              <a:buSzPts val="2200"/>
              <a:buFont typeface="Arial"/>
              <a:buNone/>
              <a:defRPr sz="1800"/>
            </a:lvl7pPr>
            <a:lvl8pPr lvl="7" indent="0" rtl="0">
              <a:spcBef>
                <a:spcPts val="0"/>
              </a:spcBef>
              <a:spcAft>
                <a:spcPts val="0"/>
              </a:spcAft>
              <a:buSzPts val="2200"/>
              <a:buFont typeface="Arial"/>
              <a:buNone/>
              <a:defRPr sz="1800"/>
            </a:lvl8pPr>
            <a:lvl9pPr lvl="8" indent="0" rtl="0">
              <a:spcBef>
                <a:spcPts val="0"/>
              </a:spcBef>
              <a:spcAft>
                <a:spcPts val="0"/>
              </a:spcAft>
              <a:buSzPts val="2200"/>
              <a:buFont typeface="Arial"/>
              <a:buNone/>
              <a:defRPr sz="1800"/>
            </a:lvl9pPr>
          </a:lstStyle>
          <a:p>
            <a:endParaRPr/>
          </a:p>
        </p:txBody>
      </p:sp>
      <p:sp>
        <p:nvSpPr>
          <p:cNvPr id="112" name="Shape 112"/>
          <p:cNvSpPr txBox="1">
            <a:spLocks noGrp="1"/>
          </p:cNvSpPr>
          <p:nvPr>
            <p:ph type="body" idx="1"/>
          </p:nvPr>
        </p:nvSpPr>
        <p:spPr>
          <a:xfrm>
            <a:off x="897325" y="13144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lnSpc>
                <a:spcPct val="100000"/>
              </a:lnSpc>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lnSpc>
                <a:spcPct val="100000"/>
              </a:lnSpc>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lnSpc>
                <a:spcPct val="100000"/>
              </a:lnSpc>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lnSpc>
                <a:spcPct val="100000"/>
              </a:lnSpc>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1 1">
  <p:cSld name="Title and Content_1">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22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2200"/>
              <a:buNone/>
              <a:defRPr sz="1800"/>
            </a:lvl2pPr>
            <a:lvl3pPr lvl="2" indent="0" rtl="0">
              <a:spcBef>
                <a:spcPts val="0"/>
              </a:spcBef>
              <a:spcAft>
                <a:spcPts val="0"/>
              </a:spcAft>
              <a:buSzPts val="2200"/>
              <a:buNone/>
              <a:defRPr sz="1800"/>
            </a:lvl3pPr>
            <a:lvl4pPr lvl="3" indent="0" rtl="0">
              <a:spcBef>
                <a:spcPts val="0"/>
              </a:spcBef>
              <a:spcAft>
                <a:spcPts val="0"/>
              </a:spcAft>
              <a:buSzPts val="2200"/>
              <a:buNone/>
              <a:defRPr sz="1800"/>
            </a:lvl4pPr>
            <a:lvl5pPr lvl="4" indent="0" rtl="0">
              <a:spcBef>
                <a:spcPts val="0"/>
              </a:spcBef>
              <a:spcAft>
                <a:spcPts val="0"/>
              </a:spcAft>
              <a:buSzPts val="2200"/>
              <a:buNone/>
              <a:defRPr sz="1800"/>
            </a:lvl5pPr>
            <a:lvl6pPr lvl="5" indent="0" rtl="0">
              <a:spcBef>
                <a:spcPts val="0"/>
              </a:spcBef>
              <a:spcAft>
                <a:spcPts val="0"/>
              </a:spcAft>
              <a:buSzPts val="2200"/>
              <a:buNone/>
              <a:defRPr sz="1800"/>
            </a:lvl6pPr>
            <a:lvl7pPr lvl="6" indent="0" rtl="0">
              <a:spcBef>
                <a:spcPts val="0"/>
              </a:spcBef>
              <a:spcAft>
                <a:spcPts val="0"/>
              </a:spcAft>
              <a:buSzPts val="2200"/>
              <a:buNone/>
              <a:defRPr sz="1800"/>
            </a:lvl7pPr>
            <a:lvl8pPr lvl="7" indent="0" rtl="0">
              <a:spcBef>
                <a:spcPts val="0"/>
              </a:spcBef>
              <a:spcAft>
                <a:spcPts val="0"/>
              </a:spcAft>
              <a:buSzPts val="2200"/>
              <a:buNone/>
              <a:defRPr sz="1800"/>
            </a:lvl8pPr>
            <a:lvl9pPr lvl="8" indent="0" rtl="0">
              <a:spcBef>
                <a:spcPts val="0"/>
              </a:spcBef>
              <a:spcAft>
                <a:spcPts val="0"/>
              </a:spcAft>
              <a:buSzPts val="2200"/>
              <a:buNone/>
              <a:defRPr sz="1800"/>
            </a:lvl9pPr>
          </a:lstStyle>
          <a:p>
            <a:endParaRPr/>
          </a:p>
        </p:txBody>
      </p:sp>
      <p:sp>
        <p:nvSpPr>
          <p:cNvPr id="116" name="Shape 116"/>
          <p:cNvSpPr txBox="1">
            <a:spLocks noGrp="1"/>
          </p:cNvSpPr>
          <p:nvPr>
            <p:ph type="body" idx="1"/>
          </p:nvPr>
        </p:nvSpPr>
        <p:spPr>
          <a:xfrm>
            <a:off x="897325" y="13144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ullets" type="obj">
  <p:cSld name="OBJECT">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57319" y="205979"/>
            <a:ext cx="8229300" cy="8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2200"/>
              <a:buNone/>
              <a:defRPr sz="3400" b="1" i="0" u="none" strike="noStrike" cap="none">
                <a:solidFill>
                  <a:srgbClr val="FF5000"/>
                </a:solidFill>
                <a:latin typeface="Nunito Sans"/>
                <a:ea typeface="Nunito Sans"/>
                <a:cs typeface="Nunito Sans"/>
                <a:sym typeface="Nunito Sans"/>
              </a:defRPr>
            </a:lvl1pPr>
            <a:lvl2pPr marL="0" marR="0" lvl="1" indent="0"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5pPr>
            <a:lvl6pPr marL="342945" marR="0" lvl="5" indent="-45"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6pPr>
            <a:lvl7pPr marL="685891" marR="0" lvl="6" indent="-91"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7pPr>
            <a:lvl8pPr marL="1028837" marR="0" lvl="7" indent="-137"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8pPr>
            <a:lvl9pPr marL="1371782" marR="0" lvl="8" indent="-182" algn="ctr" rtl="0">
              <a:spcBef>
                <a:spcPts val="0"/>
              </a:spcBef>
              <a:spcAft>
                <a:spcPts val="0"/>
              </a:spcAft>
              <a:buSzPts val="2200"/>
              <a:buNone/>
              <a:defRPr sz="44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1"/>
          </p:nvPr>
        </p:nvSpPr>
        <p:spPr>
          <a:xfrm>
            <a:off x="457319" y="1200151"/>
            <a:ext cx="8229300" cy="33945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rgbClr val="595959"/>
              </a:buClr>
              <a:buSzPts val="2800"/>
              <a:buFont typeface="Arial"/>
              <a:buChar char="•"/>
              <a:defRPr sz="2800" b="0" i="0" u="none" strike="noStrike" cap="none">
                <a:solidFill>
                  <a:srgbClr val="595959"/>
                </a:solidFill>
                <a:latin typeface="Nunito Sans"/>
                <a:ea typeface="Nunito Sans"/>
                <a:cs typeface="Nunito Sans"/>
                <a:sym typeface="Nunito Sans"/>
              </a:defRPr>
            </a:lvl1pPr>
            <a:lvl2pPr marL="914400" marR="0" lvl="1" indent="-393700" algn="l" rtl="0">
              <a:spcBef>
                <a:spcPts val="520"/>
              </a:spcBef>
              <a:spcAft>
                <a:spcPts val="0"/>
              </a:spcAft>
              <a:buClr>
                <a:srgbClr val="595959"/>
              </a:buClr>
              <a:buSzPts val="2600"/>
              <a:buFont typeface="Arial"/>
              <a:buChar char="–"/>
              <a:defRPr sz="2600" b="0" i="0" u="none" strike="noStrike" cap="none">
                <a:solidFill>
                  <a:srgbClr val="595959"/>
                </a:solidFill>
                <a:latin typeface="Nunito Sans"/>
                <a:ea typeface="Nunito Sans"/>
                <a:cs typeface="Nunito Sans"/>
                <a:sym typeface="Nunito Sans"/>
              </a:defRPr>
            </a:lvl2pPr>
            <a:lvl3pPr marL="1371600" marR="0" lvl="2" indent="-381000" algn="l" rtl="0">
              <a:spcBef>
                <a:spcPts val="480"/>
              </a:spcBef>
              <a:spcAft>
                <a:spcPts val="0"/>
              </a:spcAft>
              <a:buClr>
                <a:srgbClr val="595959"/>
              </a:buClr>
              <a:buSzPts val="2400"/>
              <a:buFont typeface="Arial"/>
              <a:buChar char="•"/>
              <a:defRPr sz="2400" b="0" i="0" u="none" strike="noStrike" cap="none">
                <a:solidFill>
                  <a:srgbClr val="595959"/>
                </a:solidFill>
                <a:latin typeface="Nunito Sans"/>
                <a:ea typeface="Nunito Sans"/>
                <a:cs typeface="Nunito Sans"/>
                <a:sym typeface="Nunito Sans"/>
              </a:defRPr>
            </a:lvl3pPr>
            <a:lvl4pPr marL="1828800" marR="0" lvl="3" indent="-355600" algn="l" rtl="0">
              <a:spcBef>
                <a:spcPts val="400"/>
              </a:spcBef>
              <a:spcAft>
                <a:spcPts val="0"/>
              </a:spcAft>
              <a:buClr>
                <a:srgbClr val="595959"/>
              </a:buClr>
              <a:buSzPts val="2000"/>
              <a:buFont typeface="Arial"/>
              <a:buChar char="–"/>
              <a:defRPr sz="2000" b="0" i="0" u="none" strike="noStrike" cap="none">
                <a:solidFill>
                  <a:srgbClr val="595959"/>
                </a:solidFill>
                <a:latin typeface="Nunito Sans"/>
                <a:ea typeface="Nunito Sans"/>
                <a:cs typeface="Nunito Sans"/>
                <a:sym typeface="Nunito Sans"/>
              </a:defRPr>
            </a:lvl4pPr>
            <a:lvl5pPr marL="2286000" marR="0" lvl="4" indent="-342900" algn="l" rtl="0">
              <a:spcBef>
                <a:spcPts val="360"/>
              </a:spcBef>
              <a:spcAft>
                <a:spcPts val="0"/>
              </a:spcAft>
              <a:buClr>
                <a:srgbClr val="595959"/>
              </a:buClr>
              <a:buSzPts val="1800"/>
              <a:buFont typeface="Arial"/>
              <a:buChar char="»"/>
              <a:defRPr sz="1800" b="0" i="0" u="none" strike="noStrike" cap="none">
                <a:solidFill>
                  <a:srgbClr val="595959"/>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5475" y="205975"/>
            <a:ext cx="8238900" cy="665100"/>
          </a:xfrm>
          <a:prstGeom prst="rect">
            <a:avLst/>
          </a:prstGeom>
        </p:spPr>
        <p:txBody>
          <a:bodyPr spcFirstLastPara="1" wrap="square" lIns="91425" tIns="91425" rIns="91425" bIns="91425" anchor="ctr" anchorCtr="0"/>
          <a:lstStyle>
            <a:lvl1pPr lvl="0"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1pPr>
            <a:lvl2pPr lvl="1"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2pPr>
            <a:lvl3pPr lvl="2"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3pPr>
            <a:lvl4pPr lvl="3"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4pPr>
            <a:lvl5pPr lvl="4"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5pPr>
            <a:lvl6pPr lvl="5"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6pPr>
            <a:lvl7pPr lvl="6"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7pPr>
            <a:lvl8pPr lvl="7"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8pPr>
            <a:lvl9pPr lvl="8"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9pPr>
          </a:lstStyle>
          <a:p>
            <a:endParaRPr/>
          </a:p>
        </p:txBody>
      </p:sp>
      <p:sp>
        <p:nvSpPr>
          <p:cNvPr id="124" name="Shape 12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228600" rtl="0">
              <a:spcBef>
                <a:spcPts val="440"/>
              </a:spcBef>
              <a:spcAft>
                <a:spcPts val="0"/>
              </a:spcAft>
              <a:buSzPts val="1400"/>
              <a:buNone/>
              <a:defRPr/>
            </a:lvl1pPr>
            <a:lvl2pPr marL="914400" lvl="1" indent="-228600" rtl="0">
              <a:spcBef>
                <a:spcPts val="400"/>
              </a:spcBef>
              <a:spcAft>
                <a:spcPts val="0"/>
              </a:spcAft>
              <a:buSzPts val="1400"/>
              <a:buNone/>
              <a:defRPr/>
            </a:lvl2pPr>
            <a:lvl3pPr marL="1371600" lvl="2" indent="-355600" rtl="0">
              <a:spcBef>
                <a:spcPts val="400"/>
              </a:spcBef>
              <a:spcAft>
                <a:spcPts val="0"/>
              </a:spcAft>
              <a:buSzPts val="2000"/>
              <a:buChar char="•"/>
              <a:defRPr/>
            </a:lvl3pPr>
            <a:lvl4pPr marL="1828800" lvl="3" indent="-342900" rtl="0">
              <a:spcBef>
                <a:spcPts val="360"/>
              </a:spcBef>
              <a:spcAft>
                <a:spcPts val="0"/>
              </a:spcAft>
              <a:buSzPts val="1800"/>
              <a:buChar char="–"/>
              <a:defRPr/>
            </a:lvl4pPr>
            <a:lvl5pPr marL="2286000" lvl="4" indent="-317500" rtl="0">
              <a:spcBef>
                <a:spcPts val="280"/>
              </a:spcBef>
              <a:spcAft>
                <a:spcPts val="0"/>
              </a:spcAft>
              <a:buSzPts val="14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125" name="Shape 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ansition Slide" type="titleOnly">
  <p:cSld name="TITLE_ONLY">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67543" y="2517744"/>
            <a:ext cx="8229600" cy="597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200"/>
              <a:buFont typeface="Arial"/>
              <a:buNone/>
              <a:defRPr sz="14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2200"/>
              <a:buNone/>
              <a:defRPr sz="1800"/>
            </a:lvl2pPr>
            <a:lvl3pPr marL="0" marR="0" lvl="2" indent="0" algn="ctr" rtl="0">
              <a:spcBef>
                <a:spcPts val="0"/>
              </a:spcBef>
              <a:spcAft>
                <a:spcPts val="0"/>
              </a:spcAft>
              <a:buSzPts val="2200"/>
              <a:buNone/>
              <a:defRPr sz="1800"/>
            </a:lvl3pPr>
            <a:lvl4pPr marL="0" marR="0" lvl="3" indent="0" algn="ctr" rtl="0">
              <a:spcBef>
                <a:spcPts val="0"/>
              </a:spcBef>
              <a:spcAft>
                <a:spcPts val="0"/>
              </a:spcAft>
              <a:buSzPts val="2200"/>
              <a:buNone/>
              <a:defRPr sz="1800"/>
            </a:lvl4pPr>
            <a:lvl5pPr marL="0" marR="0" lvl="4" indent="0" algn="ctr" rtl="0">
              <a:spcBef>
                <a:spcPts val="0"/>
              </a:spcBef>
              <a:spcAft>
                <a:spcPts val="0"/>
              </a:spcAft>
              <a:buSzPts val="2200"/>
              <a:buNone/>
              <a:defRPr sz="1800"/>
            </a:lvl5pPr>
            <a:lvl6pPr marL="457200" marR="0" lvl="5" indent="0" algn="ctr" rtl="0">
              <a:spcBef>
                <a:spcPts val="0"/>
              </a:spcBef>
              <a:spcAft>
                <a:spcPts val="0"/>
              </a:spcAft>
              <a:buSzPts val="2200"/>
              <a:buNone/>
              <a:defRPr sz="1800"/>
            </a:lvl6pPr>
            <a:lvl7pPr marL="914400" marR="0" lvl="6" indent="0" algn="ctr" rtl="0">
              <a:spcBef>
                <a:spcPts val="0"/>
              </a:spcBef>
              <a:spcAft>
                <a:spcPts val="0"/>
              </a:spcAft>
              <a:buSzPts val="2200"/>
              <a:buNone/>
              <a:defRPr sz="1800"/>
            </a:lvl7pPr>
            <a:lvl8pPr marL="1371600" marR="0" lvl="7" indent="0" algn="ctr" rtl="0">
              <a:spcBef>
                <a:spcPts val="0"/>
              </a:spcBef>
              <a:spcAft>
                <a:spcPts val="0"/>
              </a:spcAft>
              <a:buSzPts val="2200"/>
              <a:buNone/>
              <a:defRPr sz="1800"/>
            </a:lvl8pPr>
            <a:lvl9pPr marL="1828800" marR="0" lvl="8" indent="0" algn="ctr" rtl="0">
              <a:spcBef>
                <a:spcPts val="0"/>
              </a:spcBef>
              <a:spcAft>
                <a:spcPts val="0"/>
              </a:spcAft>
              <a:buSzPts val="2200"/>
              <a:buNone/>
              <a:defRPr sz="1800"/>
            </a:lvl9pPr>
          </a:lstStyle>
          <a:p>
            <a:endParaRPr/>
          </a:p>
        </p:txBody>
      </p:sp>
      <p:sp>
        <p:nvSpPr>
          <p:cNvPr id="128" name="Shape 128"/>
          <p:cNvSpPr txBox="1">
            <a:spLocks noGrp="1"/>
          </p:cNvSpPr>
          <p:nvPr>
            <p:ph type="sldNum" idx="12"/>
          </p:nvPr>
        </p:nvSpPr>
        <p:spPr>
          <a:xfrm>
            <a:off x="0" y="4869656"/>
            <a:ext cx="3603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1pPr>
            <a:lvl2pPr marL="0" marR="0" lvl="1"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2pPr>
            <a:lvl3pPr marL="0" marR="0" lvl="2"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3pPr>
            <a:lvl4pPr marL="0" marR="0" lvl="3"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4pPr>
            <a:lvl5pPr marL="0" marR="0" lvl="4"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5pPr>
            <a:lvl6pPr marL="0" marR="0" lvl="5"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6pPr>
            <a:lvl7pPr marL="0" marR="0" lvl="6"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7pPr>
            <a:lvl8pPr marL="0" marR="0" lvl="7"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8pPr>
            <a:lvl9pPr marL="0" marR="0" lvl="8"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sp>
        <p:nvSpPr>
          <p:cNvPr id="133" name="Shape 1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4" name="Shape 13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Shape 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2" name="Shape 14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43" name="Shape 14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8" name="Shape 14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1"/>
        <p:cNvGrpSpPr/>
        <p:nvPr/>
      </p:nvGrpSpPr>
      <p:grpSpPr>
        <a:xfrm>
          <a:off x="0" y="0"/>
          <a:ext cx="0" cy="0"/>
          <a:chOff x="0" y="0"/>
          <a:chExt cx="0" cy="0"/>
        </a:xfrm>
      </p:grpSpPr>
      <p:sp>
        <p:nvSpPr>
          <p:cNvPr id="152" name="Shape 15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4" name="Shape 15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Shape 15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8"/>
        <p:cNvGrpSpPr/>
        <p:nvPr/>
      </p:nvGrpSpPr>
      <p:grpSpPr>
        <a:xfrm>
          <a:off x="0" y="0"/>
          <a:ext cx="0" cy="0"/>
          <a:chOff x="0" y="0"/>
          <a:chExt cx="0" cy="0"/>
        </a:xfrm>
      </p:grpSpPr>
      <p:sp>
        <p:nvSpPr>
          <p:cNvPr id="159" name="Shape 15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0" name="Shape 16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rotWithShape="1">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Shape 163"/>
          <p:cNvSpPr txBox="1">
            <a:spLocks noGrp="1"/>
          </p:cNvSpPr>
          <p:nvPr>
            <p:ph type="ctrTitle"/>
          </p:nvPr>
        </p:nvSpPr>
        <p:spPr>
          <a:xfrm>
            <a:off x="1143000" y="2038350"/>
            <a:ext cx="7162800" cy="76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2800"/>
              <a:buFont typeface="Nunito Sans"/>
              <a:buNone/>
              <a:defRPr sz="2600" b="0" i="0" u="none" strike="noStrike" cap="none">
                <a:solidFill>
                  <a:schemeClr val="lt1"/>
                </a:solidFill>
                <a:latin typeface="Nunito Sans"/>
                <a:ea typeface="Nunito Sans"/>
                <a:cs typeface="Nunito Sans"/>
                <a:sym typeface="Nunito Sans"/>
              </a:defRPr>
            </a:lvl1pPr>
            <a:lvl2pPr lvl="1" indent="0" rtl="0">
              <a:spcBef>
                <a:spcPts val="0"/>
              </a:spcBef>
              <a:spcAft>
                <a:spcPts val="0"/>
              </a:spcAft>
              <a:buSzPts val="2800"/>
              <a:buNone/>
              <a:defRPr sz="1800"/>
            </a:lvl2pPr>
            <a:lvl3pPr lvl="2" indent="0" rtl="0">
              <a:spcBef>
                <a:spcPts val="0"/>
              </a:spcBef>
              <a:spcAft>
                <a:spcPts val="0"/>
              </a:spcAft>
              <a:buSzPts val="2800"/>
              <a:buNone/>
              <a:defRPr sz="1800"/>
            </a:lvl3pPr>
            <a:lvl4pPr lvl="3" indent="0" rtl="0">
              <a:spcBef>
                <a:spcPts val="0"/>
              </a:spcBef>
              <a:spcAft>
                <a:spcPts val="0"/>
              </a:spcAft>
              <a:buSzPts val="2800"/>
              <a:buNone/>
              <a:defRPr sz="1800"/>
            </a:lvl4pPr>
            <a:lvl5pPr lvl="4" indent="0" rtl="0">
              <a:spcBef>
                <a:spcPts val="0"/>
              </a:spcBef>
              <a:spcAft>
                <a:spcPts val="0"/>
              </a:spcAft>
              <a:buSzPts val="2800"/>
              <a:buNone/>
              <a:defRPr sz="1800"/>
            </a:lvl5pPr>
            <a:lvl6pPr lvl="5" indent="0" rtl="0">
              <a:spcBef>
                <a:spcPts val="0"/>
              </a:spcBef>
              <a:spcAft>
                <a:spcPts val="0"/>
              </a:spcAft>
              <a:buSzPts val="2800"/>
              <a:buNone/>
              <a:defRPr sz="1800"/>
            </a:lvl6pPr>
            <a:lvl7pPr lvl="6" indent="0" rtl="0">
              <a:spcBef>
                <a:spcPts val="0"/>
              </a:spcBef>
              <a:spcAft>
                <a:spcPts val="0"/>
              </a:spcAft>
              <a:buSzPts val="2800"/>
              <a:buNone/>
              <a:defRPr sz="1800"/>
            </a:lvl7pPr>
            <a:lvl8pPr lvl="7" indent="0" rtl="0">
              <a:spcBef>
                <a:spcPts val="0"/>
              </a:spcBef>
              <a:spcAft>
                <a:spcPts val="0"/>
              </a:spcAft>
              <a:buSzPts val="2800"/>
              <a:buNone/>
              <a:defRPr sz="1800"/>
            </a:lvl8pPr>
            <a:lvl9pPr lvl="8" indent="0" rtl="0">
              <a:spcBef>
                <a:spcPts val="0"/>
              </a:spcBef>
              <a:spcAft>
                <a:spcPts val="0"/>
              </a:spcAft>
              <a:buSzPts val="2800"/>
              <a:buNone/>
              <a:defRPr sz="1800"/>
            </a:lvl9pPr>
          </a:lstStyle>
          <a:p>
            <a:endParaRPr/>
          </a:p>
        </p:txBody>
      </p:sp>
      <p:sp>
        <p:nvSpPr>
          <p:cNvPr id="164" name="Shape 164"/>
          <p:cNvSpPr txBox="1">
            <a:spLocks noGrp="1"/>
          </p:cNvSpPr>
          <p:nvPr>
            <p:ph type="body" idx="1"/>
          </p:nvPr>
        </p:nvSpPr>
        <p:spPr>
          <a:xfrm>
            <a:off x="1143000" y="2876549"/>
            <a:ext cx="71628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800"/>
              <a:buFont typeface="Arial"/>
              <a:buNone/>
              <a:defRPr sz="20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16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160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160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5" name="Shape 165"/>
          <p:cNvSpPr txBox="1">
            <a:spLocks noGrp="1"/>
          </p:cNvSpPr>
          <p:nvPr>
            <p:ph type="body" idx="2"/>
          </p:nvPr>
        </p:nvSpPr>
        <p:spPr>
          <a:xfrm>
            <a:off x="1143000" y="3714749"/>
            <a:ext cx="70104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60"/>
              </a:spcBef>
              <a:spcAft>
                <a:spcPts val="0"/>
              </a:spcAft>
              <a:buClr>
                <a:schemeClr val="lt1"/>
              </a:buClr>
              <a:buSzPts val="1800"/>
              <a:buFont typeface="Arial"/>
              <a:buNone/>
              <a:defRPr sz="18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16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160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160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6" name="Shape 166"/>
          <p:cNvSpPr txBox="1">
            <a:spLocks noGrp="1"/>
          </p:cNvSpPr>
          <p:nvPr>
            <p:ph type="body" idx="3"/>
          </p:nvPr>
        </p:nvSpPr>
        <p:spPr>
          <a:xfrm>
            <a:off x="1143000" y="4095749"/>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lt1"/>
              </a:buClr>
              <a:buSzPts val="1800"/>
              <a:buFont typeface="Arial"/>
              <a:buNone/>
              <a:defRPr sz="14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16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160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160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body" idx="4"/>
          </p:nvPr>
        </p:nvSpPr>
        <p:spPr>
          <a:xfrm>
            <a:off x="1143000" y="4400550"/>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80"/>
              </a:spcBef>
              <a:spcAft>
                <a:spcPts val="0"/>
              </a:spcAft>
              <a:buClr>
                <a:srgbClr val="BFBFBF"/>
              </a:buClr>
              <a:buSzPts val="1800"/>
              <a:buFont typeface="Arial"/>
              <a:buNone/>
              <a:defRPr sz="2400" b="0" i="0" u="none" strike="noStrike" cap="none">
                <a:solidFill>
                  <a:srgbClr val="BFBFB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16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160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160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68" name="Shape 168" descr="D:\2017\Slide-deck-2017\wso2-logo-01.png"/>
          <p:cNvPicPr preferRelativeResize="0"/>
          <p:nvPr/>
        </p:nvPicPr>
        <p:blipFill rotWithShape="1">
          <a:blip r:embed="rId3">
            <a:alphaModFix/>
          </a:blip>
          <a:srcRect/>
          <a:stretch/>
        </p:blipFill>
        <p:spPr>
          <a:xfrm>
            <a:off x="7620000" y="590550"/>
            <a:ext cx="981000" cy="3810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rotWithShape="1">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Shape 174"/>
          <p:cNvSpPr txBox="1">
            <a:spLocks noGrp="1"/>
          </p:cNvSpPr>
          <p:nvPr>
            <p:ph type="ctrTitle"/>
          </p:nvPr>
        </p:nvSpPr>
        <p:spPr>
          <a:xfrm>
            <a:off x="1143000" y="2038350"/>
            <a:ext cx="7162800" cy="762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1400"/>
              <a:buFont typeface="Nunito Sans"/>
              <a:buNone/>
              <a:defRPr sz="2600" b="0" i="0" u="none" strike="noStrike" cap="none">
                <a:solidFill>
                  <a:schemeClr val="lt1"/>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75" name="Shape 175"/>
          <p:cNvSpPr txBox="1">
            <a:spLocks noGrp="1"/>
          </p:cNvSpPr>
          <p:nvPr>
            <p:ph type="body" idx="1"/>
          </p:nvPr>
        </p:nvSpPr>
        <p:spPr>
          <a:xfrm>
            <a:off x="1143000" y="2876549"/>
            <a:ext cx="71628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400"/>
              <a:buFont typeface="Arial"/>
              <a:buNone/>
              <a:defRPr sz="20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6" name="Shape 176"/>
          <p:cNvSpPr txBox="1">
            <a:spLocks noGrp="1"/>
          </p:cNvSpPr>
          <p:nvPr>
            <p:ph type="body" idx="2"/>
          </p:nvPr>
        </p:nvSpPr>
        <p:spPr>
          <a:xfrm>
            <a:off x="1143000" y="3714749"/>
            <a:ext cx="7010400" cy="381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60"/>
              </a:spcBef>
              <a:spcAft>
                <a:spcPts val="0"/>
              </a:spcAft>
              <a:buClr>
                <a:schemeClr val="lt1"/>
              </a:buClr>
              <a:buSzPts val="1400"/>
              <a:buFont typeface="Arial"/>
              <a:buNone/>
              <a:defRPr sz="18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7" name="Shape 177"/>
          <p:cNvSpPr txBox="1">
            <a:spLocks noGrp="1"/>
          </p:cNvSpPr>
          <p:nvPr>
            <p:ph type="body" idx="3"/>
          </p:nvPr>
        </p:nvSpPr>
        <p:spPr>
          <a:xfrm>
            <a:off x="1143000" y="4095749"/>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280"/>
              </a:spcBef>
              <a:spcAft>
                <a:spcPts val="0"/>
              </a:spcAft>
              <a:buClr>
                <a:schemeClr val="lt1"/>
              </a:buClr>
              <a:buSzPts val="1400"/>
              <a:buFont typeface="Arial"/>
              <a:buNone/>
              <a:defRPr sz="1400" b="0" i="0" u="none" strike="noStrike" cap="none">
                <a:solidFill>
                  <a:schemeClr val="lt1"/>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Shape 178"/>
          <p:cNvSpPr txBox="1">
            <a:spLocks noGrp="1"/>
          </p:cNvSpPr>
          <p:nvPr>
            <p:ph type="body" idx="4"/>
          </p:nvPr>
        </p:nvSpPr>
        <p:spPr>
          <a:xfrm>
            <a:off x="1143000" y="4400550"/>
            <a:ext cx="7010400" cy="228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80"/>
              </a:spcBef>
              <a:spcAft>
                <a:spcPts val="0"/>
              </a:spcAft>
              <a:buClr>
                <a:srgbClr val="BFBFBF"/>
              </a:buClr>
              <a:buSzPts val="1400"/>
              <a:buFont typeface="Arial"/>
              <a:buNone/>
              <a:defRPr sz="2400" b="0" i="0" u="none" strike="noStrike" cap="none">
                <a:solidFill>
                  <a:srgbClr val="BFBFB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79" name="Shape 179" descr="D:\2017\Slide-deck-2017\wso2-logo-01.png"/>
          <p:cNvPicPr preferRelativeResize="0"/>
          <p:nvPr/>
        </p:nvPicPr>
        <p:blipFill rotWithShape="1">
          <a:blip r:embed="rId3">
            <a:alphaModFix/>
          </a:blip>
          <a:srcRect/>
          <a:stretch/>
        </p:blipFill>
        <p:spPr>
          <a:xfrm>
            <a:off x="7620000" y="590550"/>
            <a:ext cx="981000" cy="381000"/>
          </a:xfrm>
          <a:prstGeom prst="rect">
            <a:avLst/>
          </a:prstGeom>
          <a:noFill/>
          <a:ln>
            <a:noFill/>
          </a:ln>
        </p:spPr>
      </p:pic>
      <p:sp>
        <p:nvSpPr>
          <p:cNvPr id="180" name="Shape 1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183" name="Shape 183"/>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184" name="Shape 184"/>
          <p:cNvSpPr txBox="1">
            <a:spLocks noGrp="1"/>
          </p:cNvSpPr>
          <p:nvPr>
            <p:ph type="body" idx="1"/>
          </p:nvPr>
        </p:nvSpPr>
        <p:spPr>
          <a:xfrm>
            <a:off x="838200" y="18859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5" name="Shape 185"/>
          <p:cNvSpPr txBox="1">
            <a:spLocks noGrp="1"/>
          </p:cNvSpPr>
          <p:nvPr>
            <p:ph type="body" idx="2"/>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189" name="Shape 189"/>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190" name="Shape 190"/>
          <p:cNvSpPr txBox="1">
            <a:spLocks noGrp="1"/>
          </p:cNvSpPr>
          <p:nvPr>
            <p:ph type="body" idx="1"/>
          </p:nvPr>
        </p:nvSpPr>
        <p:spPr>
          <a:xfrm>
            <a:off x="838200" y="1885950"/>
            <a:ext cx="7467600" cy="2590800"/>
          </a:xfrm>
          <a:prstGeom prst="rect">
            <a:avLst/>
          </a:prstGeom>
          <a:noFill/>
          <a:ln>
            <a:noFill/>
          </a:ln>
        </p:spPr>
        <p:txBody>
          <a:bodyPr spcFirstLastPara="1" wrap="square" lIns="91425" tIns="91425" rIns="91425" bIns="91425" anchor="t" anchorCtr="0"/>
          <a:lstStyle>
            <a:lvl1pPr marL="457200" marR="0" lvl="0" indent="-330200" algn="l" rtl="0">
              <a:lnSpc>
                <a:spcPct val="150000"/>
              </a:lnSpc>
              <a:spcBef>
                <a:spcPts val="0"/>
              </a:spcBef>
              <a:spcAft>
                <a:spcPts val="0"/>
              </a:spcAft>
              <a:buClr>
                <a:srgbClr val="FF5000"/>
              </a:buClr>
              <a:buSzPts val="1600"/>
              <a:buFont typeface="Noto Sans Symbols"/>
              <a:buChar char="▪"/>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6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1" name="Shape 191"/>
          <p:cNvSpPr txBox="1">
            <a:spLocks noGrp="1"/>
          </p:cNvSpPr>
          <p:nvPr>
            <p:ph type="body" idx="2"/>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2" name="Shape 1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195" name="Shape 195"/>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196" name="Shape 196"/>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7" name="Shape 197"/>
          <p:cNvSpPr>
            <a:spLocks noGrp="1"/>
          </p:cNvSpPr>
          <p:nvPr>
            <p:ph type="pic" idx="2"/>
          </p:nvPr>
        </p:nvSpPr>
        <p:spPr>
          <a:xfrm>
            <a:off x="838200" y="1733550"/>
            <a:ext cx="7467600" cy="29718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8" name="Shape 1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201" name="Shape 201"/>
          <p:cNvCxnSpPr/>
          <p:nvPr/>
        </p:nvCxnSpPr>
        <p:spPr>
          <a:xfrm>
            <a:off x="990600" y="1200150"/>
            <a:ext cx="7315200" cy="0"/>
          </a:xfrm>
          <a:prstGeom prst="straightConnector1">
            <a:avLst/>
          </a:prstGeom>
          <a:noFill/>
          <a:ln w="9525" cap="flat" cmpd="sng">
            <a:solidFill>
              <a:srgbClr val="FF5000"/>
            </a:solidFill>
            <a:prstDash val="dash"/>
            <a:round/>
            <a:headEnd type="none" w="sm" len="sm"/>
            <a:tailEnd type="none" w="sm" len="sm"/>
          </a:ln>
        </p:spPr>
      </p:cxnSp>
      <p:sp>
        <p:nvSpPr>
          <p:cNvPr id="202" name="Shape 202"/>
          <p:cNvSpPr>
            <a:spLocks noGrp="1"/>
          </p:cNvSpPr>
          <p:nvPr>
            <p:ph type="pic" idx="2"/>
          </p:nvPr>
        </p:nvSpPr>
        <p:spPr>
          <a:xfrm>
            <a:off x="838200" y="1428750"/>
            <a:ext cx="7467600" cy="31242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3" name="Shape 2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206" name="Shape 206"/>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207" name="Shape 207"/>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8" name="Shape 208"/>
          <p:cNvSpPr txBox="1">
            <a:spLocks noGrp="1"/>
          </p:cNvSpPr>
          <p:nvPr>
            <p:ph type="body" idx="2"/>
          </p:nvPr>
        </p:nvSpPr>
        <p:spPr>
          <a:xfrm>
            <a:off x="83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9" name="Shape 209"/>
          <p:cNvSpPr>
            <a:spLocks noGrp="1"/>
          </p:cNvSpPr>
          <p:nvPr>
            <p:ph type="pic" idx="3"/>
          </p:nvPr>
        </p:nvSpPr>
        <p:spPr>
          <a:xfrm>
            <a:off x="4648200" y="1809750"/>
            <a:ext cx="3657600" cy="2667000"/>
          </a:xfrm>
          <a:prstGeom prst="rect">
            <a:avLst/>
          </a:prstGeom>
          <a:noFill/>
          <a:ln>
            <a:noFill/>
          </a:ln>
        </p:spPr>
        <p:txBody>
          <a:bodyPr spcFirstLastPara="1" wrap="square" lIns="91425" tIns="91425" rIns="91425" bIns="91425" anchor="t" anchorCtr="0"/>
          <a:lstStyle>
            <a:lvl1pPr marL="0" marR="0" lvl="0" indent="0" algn="l" rtl="0">
              <a:spcBef>
                <a:spcPts val="280"/>
              </a:spcBef>
              <a:spcAft>
                <a:spcPts val="0"/>
              </a:spcAft>
              <a:buClr>
                <a:srgbClr val="D8D8D8"/>
              </a:buClr>
              <a:buSzPts val="1400"/>
              <a:buFont typeface="Arial"/>
              <a:buNone/>
              <a:defRPr sz="1400" b="0" i="0" u="none" strike="noStrike" cap="none">
                <a:solidFill>
                  <a:srgbClr val="D8D8D8"/>
                </a:solidFill>
                <a:latin typeface="Nunito Sans"/>
                <a:ea typeface="Nunito Sans"/>
                <a:cs typeface="Nunito Sans"/>
                <a:sym typeface="Nunito Sans"/>
              </a:defRPr>
            </a:lvl1pPr>
            <a:lvl2pPr marL="457200" marR="0" lvl="1" indent="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143000" marR="0" lvl="2" indent="-228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600200" marR="0" lvl="3" indent="-2286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057400" marR="0" lvl="4" indent="-2286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0" name="Shape 2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213" name="Shape 213"/>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214" name="Shape 214"/>
          <p:cNvSpPr txBox="1">
            <a:spLocks noGrp="1"/>
          </p:cNvSpPr>
          <p:nvPr>
            <p:ph type="body" idx="1"/>
          </p:nvPr>
        </p:nvSpPr>
        <p:spPr>
          <a:xfrm>
            <a:off x="838200" y="11239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5" name="Shape 215"/>
          <p:cNvSpPr txBox="1">
            <a:spLocks noGrp="1"/>
          </p:cNvSpPr>
          <p:nvPr>
            <p:ph type="body" idx="2"/>
          </p:nvPr>
        </p:nvSpPr>
        <p:spPr>
          <a:xfrm>
            <a:off x="83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6" name="Shape 216"/>
          <p:cNvSpPr txBox="1">
            <a:spLocks noGrp="1"/>
          </p:cNvSpPr>
          <p:nvPr>
            <p:ph type="body" idx="3"/>
          </p:nvPr>
        </p:nvSpPr>
        <p:spPr>
          <a:xfrm>
            <a:off x="4648200" y="1809750"/>
            <a:ext cx="3657600" cy="2667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7" name="Shape 2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220" name="Shape 220"/>
          <p:cNvCxnSpPr/>
          <p:nvPr/>
        </p:nvCxnSpPr>
        <p:spPr>
          <a:xfrm>
            <a:off x="990600" y="1504950"/>
            <a:ext cx="7315200" cy="0"/>
          </a:xfrm>
          <a:prstGeom prst="straightConnector1">
            <a:avLst/>
          </a:prstGeom>
          <a:noFill/>
          <a:ln w="9525" cap="flat" cmpd="sng">
            <a:solidFill>
              <a:srgbClr val="FF5000"/>
            </a:solidFill>
            <a:prstDash val="dash"/>
            <a:round/>
            <a:headEnd type="none" w="sm" len="sm"/>
            <a:tailEnd type="none" w="sm" len="sm"/>
          </a:ln>
        </p:spPr>
      </p:cxnSp>
      <p:sp>
        <p:nvSpPr>
          <p:cNvPr id="221" name="Shape 221"/>
          <p:cNvSpPr txBox="1">
            <a:spLocks noGrp="1"/>
          </p:cNvSpPr>
          <p:nvPr>
            <p:ph type="body" idx="1"/>
          </p:nvPr>
        </p:nvSpPr>
        <p:spPr>
          <a:xfrm>
            <a:off x="914400" y="1200150"/>
            <a:ext cx="7467600" cy="304800"/>
          </a:xfrm>
          <a:prstGeom prst="rect">
            <a:avLst/>
          </a:prstGeom>
          <a:noFill/>
          <a:ln>
            <a:noFill/>
          </a:ln>
        </p:spPr>
        <p:txBody>
          <a:bodyPr spcFirstLastPara="1" wrap="square" lIns="91425" tIns="91425" rIns="91425" bIns="91425" anchor="t" anchorCtr="0"/>
          <a:lstStyle>
            <a:lvl1pPr marL="457200" marR="0" lvl="0" indent="-228600" algn="l" rtl="0">
              <a:spcBef>
                <a:spcPts val="420"/>
              </a:spcBef>
              <a:spcAft>
                <a:spcPts val="0"/>
              </a:spcAft>
              <a:buClr>
                <a:srgbClr val="001E5F"/>
              </a:buClr>
              <a:buSzPts val="1400"/>
              <a:buFont typeface="Arial"/>
              <a:buNone/>
              <a:defRPr sz="2100" b="0" i="0" u="none" strike="noStrike" cap="none">
                <a:solidFill>
                  <a:srgbClr val="001E5F"/>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2" name="Shape 222"/>
          <p:cNvSpPr txBox="1">
            <a:spLocks noGrp="1"/>
          </p:cNvSpPr>
          <p:nvPr>
            <p:ph type="body" idx="2"/>
          </p:nvPr>
        </p:nvSpPr>
        <p:spPr>
          <a:xfrm>
            <a:off x="838200" y="1809750"/>
            <a:ext cx="7467600" cy="2514600"/>
          </a:xfrm>
          <a:prstGeom prst="rect">
            <a:avLst/>
          </a:prstGeom>
          <a:noFill/>
          <a:ln>
            <a:noFill/>
          </a:ln>
        </p:spPr>
        <p:txBody>
          <a:bodyPr spcFirstLastPara="1" wrap="square" lIns="91425" tIns="91425" rIns="91425" bIns="91425" anchor="t" anchorCtr="0"/>
          <a:lstStyle>
            <a:lvl1pPr marL="457200" marR="0" lvl="0" indent="-336550" algn="l" rtl="0">
              <a:spcBef>
                <a:spcPts val="340"/>
              </a:spcBef>
              <a:spcAft>
                <a:spcPts val="0"/>
              </a:spcAft>
              <a:buClr>
                <a:srgbClr val="FF5000"/>
              </a:buClr>
              <a:buSzPts val="1700"/>
              <a:buFont typeface="Noto Sans Symbols"/>
              <a:buChar char="▪"/>
              <a:defRPr sz="17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23850" algn="l" rtl="0">
              <a:lnSpc>
                <a:spcPct val="100000"/>
              </a:lnSpc>
              <a:spcBef>
                <a:spcPts val="300"/>
              </a:spcBef>
              <a:spcAft>
                <a:spcPts val="0"/>
              </a:spcAft>
              <a:buClr>
                <a:srgbClr val="505050"/>
              </a:buClr>
              <a:buSzPts val="1500"/>
              <a:buFont typeface="Noto Sans Symbols"/>
              <a:buChar char="▪"/>
              <a:defRPr sz="1500" b="0" i="0" u="none" strike="noStrike" cap="none">
                <a:solidFill>
                  <a:srgbClr val="505050"/>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3" name="Shape 2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rotWithShape="1">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828800" y="1581150"/>
            <a:ext cx="5486400" cy="19812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Font typeface="Nunito Sans"/>
              <a:buNone/>
              <a:defRPr sz="4500" b="1" i="0" u="none" strike="noStrike" cap="none">
                <a:solidFill>
                  <a:schemeClr val="lt1"/>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26" name="Shape 2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rgbClr val="666666"/>
        </a:solidFill>
        <a:effectLst/>
      </p:bgPr>
    </p:bg>
    <p:spTree>
      <p:nvGrpSpPr>
        <p:cNvPr id="1" name="Shape 227"/>
        <p:cNvGrpSpPr/>
        <p:nvPr/>
      </p:nvGrpSpPr>
      <p:grpSpPr>
        <a:xfrm>
          <a:off x="0" y="0"/>
          <a:ext cx="0" cy="0"/>
          <a:chOff x="0" y="0"/>
          <a:chExt cx="0" cy="0"/>
        </a:xfrm>
      </p:grpSpPr>
      <p:sp>
        <p:nvSpPr>
          <p:cNvPr id="228" name="Shape 2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sp>
        <p:nvSpPr>
          <p:cNvPr id="231" name="Shape 231"/>
          <p:cNvSpPr txBox="1">
            <a:spLocks noGrp="1"/>
          </p:cNvSpPr>
          <p:nvPr>
            <p:ph type="body" idx="1"/>
          </p:nvPr>
        </p:nvSpPr>
        <p:spPr>
          <a:xfrm>
            <a:off x="897325" y="13144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lnSpc>
                <a:spcPct val="100000"/>
              </a:lnSpc>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lnSpc>
                <a:spcPct val="100000"/>
              </a:lnSpc>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lnSpc>
                <a:spcPct val="100000"/>
              </a:lnSpc>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lnSpc>
                <a:spcPct val="100000"/>
              </a:lnSpc>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2" name="Shape 2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14600" cy="4171200"/>
          </a:xfrm>
          <a:prstGeom prst="rect">
            <a:avLst/>
          </a:prstGeom>
        </p:spPr>
        <p:txBody>
          <a:bodyPr spcFirstLastPara="1" wrap="square" lIns="91425" tIns="91425" rIns="91425" bIns="91425" anchor="t" anchorCtr="0"/>
          <a:lstStyle>
            <a:lvl1pPr lvl="0" rtl="0">
              <a:spcBef>
                <a:spcPts val="0"/>
              </a:spcBef>
              <a:spcAft>
                <a:spcPts val="0"/>
              </a:spcAft>
              <a:buSzPts val="1400"/>
              <a:buFont typeface="Source Code Pro"/>
              <a:buNone/>
              <a:defRPr sz="1400">
                <a:latin typeface="Source Code Pro"/>
                <a:ea typeface="Source Code Pro"/>
                <a:cs typeface="Source Code Pro"/>
                <a:sym typeface="Source Code Pr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1 1">
  <p:cSld name="Title and Content_1">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838200" y="666750"/>
            <a:ext cx="7467600" cy="457200"/>
          </a:xfrm>
          <a:prstGeom prst="rect">
            <a:avLst/>
          </a:prstGeom>
          <a:noFill/>
          <a:ln>
            <a:noFill/>
          </a:ln>
        </p:spPr>
        <p:txBody>
          <a:bodyPr spcFirstLastPara="1" wrap="square" lIns="91425" tIns="91425" rIns="91425" bIns="91425" anchor="ctr" anchorCtr="0"/>
          <a:lstStyle>
            <a:lvl1pPr marL="0" marR="0" lvl="0" indent="0" algn="l" rtl="0">
              <a:lnSpc>
                <a:spcPct val="123076"/>
              </a:lnSpc>
              <a:spcBef>
                <a:spcPts val="0"/>
              </a:spcBef>
              <a:spcAft>
                <a:spcPts val="0"/>
              </a:spcAft>
              <a:buClr>
                <a:srgbClr val="FF5000"/>
              </a:buClr>
              <a:buSzPts val="1400"/>
              <a:buFont typeface="Nunito Sans"/>
              <a:buNone/>
              <a:defRPr sz="2600" b="0" i="0" u="none" strike="noStrike" cap="none">
                <a:solidFill>
                  <a:srgbClr val="FF5000"/>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35" name="Shape 235"/>
          <p:cNvSpPr txBox="1">
            <a:spLocks noGrp="1"/>
          </p:cNvSpPr>
          <p:nvPr>
            <p:ph type="body" idx="1"/>
          </p:nvPr>
        </p:nvSpPr>
        <p:spPr>
          <a:xfrm>
            <a:off x="897325" y="1314450"/>
            <a:ext cx="7467600" cy="20574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20"/>
              </a:spcBef>
              <a:spcAft>
                <a:spcPts val="0"/>
              </a:spcAft>
              <a:buClr>
                <a:srgbClr val="505050"/>
              </a:buClr>
              <a:buSzPts val="1400"/>
              <a:buFont typeface="Arial"/>
              <a:buNone/>
              <a:defRPr sz="1600" b="0" i="0" u="none" strike="noStrike" cap="none">
                <a:solidFill>
                  <a:srgbClr val="505050"/>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6" name="Shape 2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ullets" type="obj">
  <p:cSld name="OBJECT">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319" y="205979"/>
            <a:ext cx="8229300" cy="8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3400" b="1" i="0" u="none" strike="noStrike" cap="none">
                <a:solidFill>
                  <a:srgbClr val="FF5000"/>
                </a:solidFill>
                <a:latin typeface="Nunito Sans"/>
                <a:ea typeface="Nunito Sans"/>
                <a:cs typeface="Nunito Sans"/>
                <a:sym typeface="Nunito Sans"/>
              </a:defRPr>
            </a:lvl1pPr>
            <a:lvl2pPr marL="0" marR="0" lvl="1"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L="342945" marR="0" lvl="5" indent="-4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L="685891" marR="0" lvl="6" indent="-9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L="1028837" marR="0" lvl="7" indent="-13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L="1371782" marR="0" lvl="8" indent="-18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39" name="Shape 239"/>
          <p:cNvSpPr txBox="1">
            <a:spLocks noGrp="1"/>
          </p:cNvSpPr>
          <p:nvPr>
            <p:ph type="body" idx="1"/>
          </p:nvPr>
        </p:nvSpPr>
        <p:spPr>
          <a:xfrm>
            <a:off x="457319" y="1200151"/>
            <a:ext cx="8229300" cy="33945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rgbClr val="595959"/>
              </a:buClr>
              <a:buSzPts val="2800"/>
              <a:buFont typeface="Arial"/>
              <a:buChar char="•"/>
              <a:defRPr sz="2800" b="0" i="0" u="none" strike="noStrike" cap="none">
                <a:solidFill>
                  <a:srgbClr val="595959"/>
                </a:solidFill>
                <a:latin typeface="Nunito Sans"/>
                <a:ea typeface="Nunito Sans"/>
                <a:cs typeface="Nunito Sans"/>
                <a:sym typeface="Nunito Sans"/>
              </a:defRPr>
            </a:lvl1pPr>
            <a:lvl2pPr marL="914400" marR="0" lvl="1" indent="-393700" algn="l" rtl="0">
              <a:spcBef>
                <a:spcPts val="520"/>
              </a:spcBef>
              <a:spcAft>
                <a:spcPts val="0"/>
              </a:spcAft>
              <a:buClr>
                <a:srgbClr val="595959"/>
              </a:buClr>
              <a:buSzPts val="2600"/>
              <a:buFont typeface="Arial"/>
              <a:buChar char="–"/>
              <a:defRPr sz="2600" b="0" i="0" u="none" strike="noStrike" cap="none">
                <a:solidFill>
                  <a:srgbClr val="595959"/>
                </a:solidFill>
                <a:latin typeface="Nunito Sans"/>
                <a:ea typeface="Nunito Sans"/>
                <a:cs typeface="Nunito Sans"/>
                <a:sym typeface="Nunito Sans"/>
              </a:defRPr>
            </a:lvl2pPr>
            <a:lvl3pPr marL="1371600" marR="0" lvl="2" indent="-381000" algn="l" rtl="0">
              <a:spcBef>
                <a:spcPts val="480"/>
              </a:spcBef>
              <a:spcAft>
                <a:spcPts val="0"/>
              </a:spcAft>
              <a:buClr>
                <a:srgbClr val="595959"/>
              </a:buClr>
              <a:buSzPts val="2400"/>
              <a:buFont typeface="Arial"/>
              <a:buChar char="•"/>
              <a:defRPr sz="2400" b="0" i="0" u="none" strike="noStrike" cap="none">
                <a:solidFill>
                  <a:srgbClr val="595959"/>
                </a:solidFill>
                <a:latin typeface="Nunito Sans"/>
                <a:ea typeface="Nunito Sans"/>
                <a:cs typeface="Nunito Sans"/>
                <a:sym typeface="Nunito Sans"/>
              </a:defRPr>
            </a:lvl3pPr>
            <a:lvl4pPr marL="1828800" marR="0" lvl="3" indent="-355600" algn="l" rtl="0">
              <a:spcBef>
                <a:spcPts val="400"/>
              </a:spcBef>
              <a:spcAft>
                <a:spcPts val="0"/>
              </a:spcAft>
              <a:buClr>
                <a:srgbClr val="595959"/>
              </a:buClr>
              <a:buSzPts val="2000"/>
              <a:buFont typeface="Arial"/>
              <a:buChar char="–"/>
              <a:defRPr sz="2000" b="0" i="0" u="none" strike="noStrike" cap="none">
                <a:solidFill>
                  <a:srgbClr val="595959"/>
                </a:solidFill>
                <a:latin typeface="Nunito Sans"/>
                <a:ea typeface="Nunito Sans"/>
                <a:cs typeface="Nunito Sans"/>
                <a:sym typeface="Nunito Sans"/>
              </a:defRPr>
            </a:lvl4pPr>
            <a:lvl5pPr marL="2286000" marR="0" lvl="4" indent="-342900" algn="l" rtl="0">
              <a:spcBef>
                <a:spcPts val="360"/>
              </a:spcBef>
              <a:spcAft>
                <a:spcPts val="0"/>
              </a:spcAft>
              <a:buClr>
                <a:srgbClr val="595959"/>
              </a:buClr>
              <a:buSzPts val="1800"/>
              <a:buFont typeface="Arial"/>
              <a:buChar char="»"/>
              <a:defRPr sz="1800" b="0" i="0" u="none" strike="noStrike" cap="none">
                <a:solidFill>
                  <a:srgbClr val="595959"/>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0" name="Shape 2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15475" y="205975"/>
            <a:ext cx="8238900" cy="665100"/>
          </a:xfrm>
          <a:prstGeom prst="rect">
            <a:avLst/>
          </a:prstGeom>
        </p:spPr>
        <p:txBody>
          <a:bodyPr spcFirstLastPara="1" wrap="square" lIns="91425" tIns="91425" rIns="91425" bIns="91425" anchor="ctr" anchorCtr="0"/>
          <a:lstStyle>
            <a:lvl1pPr lvl="0"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1pPr>
            <a:lvl2pPr lvl="1"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2pPr>
            <a:lvl3pPr lvl="2"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3pPr>
            <a:lvl4pPr lvl="3"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4pPr>
            <a:lvl5pPr lvl="4"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5pPr>
            <a:lvl6pPr lvl="5"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6pPr>
            <a:lvl7pPr lvl="6"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7pPr>
            <a:lvl8pPr lvl="7"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8pPr>
            <a:lvl9pPr lvl="8" rtl="0">
              <a:spcBef>
                <a:spcPts val="0"/>
              </a:spcBef>
              <a:spcAft>
                <a:spcPts val="0"/>
              </a:spcAft>
              <a:buClr>
                <a:srgbClr val="FF6600"/>
              </a:buClr>
              <a:buSzPts val="2800"/>
              <a:buFont typeface="Calibri"/>
              <a:buNone/>
              <a:defRPr sz="2800" b="0">
                <a:solidFill>
                  <a:srgbClr val="FF6600"/>
                </a:solidFill>
                <a:latin typeface="Calibri"/>
                <a:ea typeface="Calibri"/>
                <a:cs typeface="Calibri"/>
                <a:sym typeface="Calibri"/>
              </a:defRPr>
            </a:lvl9pPr>
          </a:lstStyle>
          <a:p>
            <a:endParaRPr/>
          </a:p>
        </p:txBody>
      </p:sp>
      <p:sp>
        <p:nvSpPr>
          <p:cNvPr id="243" name="Shape 24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228600" rtl="0">
              <a:spcBef>
                <a:spcPts val="440"/>
              </a:spcBef>
              <a:spcAft>
                <a:spcPts val="0"/>
              </a:spcAft>
              <a:buSzPts val="1400"/>
              <a:buNone/>
              <a:defRPr/>
            </a:lvl1pPr>
            <a:lvl2pPr marL="914400" lvl="1" indent="-228600" rtl="0">
              <a:spcBef>
                <a:spcPts val="400"/>
              </a:spcBef>
              <a:spcAft>
                <a:spcPts val="0"/>
              </a:spcAft>
              <a:buSzPts val="1400"/>
              <a:buNone/>
              <a:defRPr/>
            </a:lvl2pPr>
            <a:lvl3pPr marL="1371600" lvl="2" indent="-355600" rtl="0">
              <a:spcBef>
                <a:spcPts val="400"/>
              </a:spcBef>
              <a:spcAft>
                <a:spcPts val="0"/>
              </a:spcAft>
              <a:buSzPts val="2000"/>
              <a:buChar char="•"/>
              <a:defRPr/>
            </a:lvl3pPr>
            <a:lvl4pPr marL="1828800" lvl="3" indent="-342900" rtl="0">
              <a:spcBef>
                <a:spcPts val="360"/>
              </a:spcBef>
              <a:spcAft>
                <a:spcPts val="0"/>
              </a:spcAft>
              <a:buSzPts val="1800"/>
              <a:buChar char="–"/>
              <a:defRPr/>
            </a:lvl4pPr>
            <a:lvl5pPr marL="2286000" lvl="4" indent="-317500" rtl="0">
              <a:spcBef>
                <a:spcPts val="280"/>
              </a:spcBef>
              <a:spcAft>
                <a:spcPts val="0"/>
              </a:spcAft>
              <a:buSzPts val="14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244" name="Shape 2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ransition Slide" type="titleOnly">
  <p:cSld name="TITLE_ONLY">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467543" y="2517744"/>
            <a:ext cx="8229600" cy="5979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1800"/>
            </a:lvl2pPr>
            <a:lvl3pPr marL="0" marR="0" lvl="2" indent="0" algn="ctr" rtl="0">
              <a:spcBef>
                <a:spcPts val="0"/>
              </a:spcBef>
              <a:spcAft>
                <a:spcPts val="0"/>
              </a:spcAft>
              <a:buSzPts val="1400"/>
              <a:buNone/>
              <a:defRPr sz="1800"/>
            </a:lvl3pPr>
            <a:lvl4pPr marL="0" marR="0" lvl="3" indent="0" algn="ctr" rtl="0">
              <a:spcBef>
                <a:spcPts val="0"/>
              </a:spcBef>
              <a:spcAft>
                <a:spcPts val="0"/>
              </a:spcAft>
              <a:buSzPts val="1400"/>
              <a:buNone/>
              <a:defRPr sz="1800"/>
            </a:lvl4pPr>
            <a:lvl5pPr marL="0" marR="0" lvl="4" indent="0" algn="ctr" rtl="0">
              <a:spcBef>
                <a:spcPts val="0"/>
              </a:spcBef>
              <a:spcAft>
                <a:spcPts val="0"/>
              </a:spcAft>
              <a:buSzPts val="1400"/>
              <a:buNone/>
              <a:defRPr sz="1800"/>
            </a:lvl5pPr>
            <a:lvl6pPr marL="457200" marR="0" lvl="5" indent="0" algn="ctr" rtl="0">
              <a:spcBef>
                <a:spcPts val="0"/>
              </a:spcBef>
              <a:spcAft>
                <a:spcPts val="0"/>
              </a:spcAft>
              <a:buSzPts val="1400"/>
              <a:buNone/>
              <a:defRPr sz="1800"/>
            </a:lvl6pPr>
            <a:lvl7pPr marL="914400" marR="0" lvl="6" indent="0" algn="ctr" rtl="0">
              <a:spcBef>
                <a:spcPts val="0"/>
              </a:spcBef>
              <a:spcAft>
                <a:spcPts val="0"/>
              </a:spcAft>
              <a:buSzPts val="1400"/>
              <a:buNone/>
              <a:defRPr sz="1800"/>
            </a:lvl7pPr>
            <a:lvl8pPr marL="1371600" marR="0" lvl="7" indent="0" algn="ctr" rtl="0">
              <a:spcBef>
                <a:spcPts val="0"/>
              </a:spcBef>
              <a:spcAft>
                <a:spcPts val="0"/>
              </a:spcAft>
              <a:buSzPts val="1400"/>
              <a:buNone/>
              <a:defRPr sz="1800"/>
            </a:lvl8pPr>
            <a:lvl9pPr marL="1828800" marR="0" lvl="8" indent="0" algn="ctr" rtl="0">
              <a:spcBef>
                <a:spcPts val="0"/>
              </a:spcBef>
              <a:spcAft>
                <a:spcPts val="0"/>
              </a:spcAft>
              <a:buSzPts val="1400"/>
              <a:buNone/>
              <a:defRPr sz="1800"/>
            </a:lvl9pPr>
          </a:lstStyle>
          <a:p>
            <a:endParaRPr/>
          </a:p>
        </p:txBody>
      </p:sp>
      <p:sp>
        <p:nvSpPr>
          <p:cNvPr id="247" name="Shape 247"/>
          <p:cNvSpPr txBox="1">
            <a:spLocks noGrp="1"/>
          </p:cNvSpPr>
          <p:nvPr>
            <p:ph type="sldNum" idx="12"/>
          </p:nvPr>
        </p:nvSpPr>
        <p:spPr>
          <a:xfrm>
            <a:off x="0" y="4869656"/>
            <a:ext cx="3603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1pPr>
            <a:lvl2pPr marL="0" marR="0" lvl="1"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2pPr>
            <a:lvl3pPr marL="0" marR="0" lvl="2"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3pPr>
            <a:lvl4pPr marL="0" marR="0" lvl="3"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4pPr>
            <a:lvl5pPr marL="0" marR="0" lvl="4"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5pPr>
            <a:lvl6pPr marL="0" marR="0" lvl="5"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6pPr>
            <a:lvl7pPr marL="0" marR="0" lvl="6"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7pPr>
            <a:lvl8pPr marL="0" marR="0" lvl="7"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8pPr>
            <a:lvl9pPr marL="0" marR="0" lvl="8" indent="0" algn="r" rtl="0">
              <a:lnSpc>
                <a:spcPct val="100000"/>
              </a:lnSpc>
              <a:spcBef>
                <a:spcPts val="0"/>
              </a:spcBef>
              <a:spcAft>
                <a:spcPts val="0"/>
              </a:spcAft>
              <a:buClr>
                <a:srgbClr val="D9D9D9"/>
              </a:buClr>
              <a:buFont typeface="Calibri"/>
              <a:buNone/>
              <a:defRPr sz="1200" b="0" i="0" u="none" strike="noStrike" cap="none">
                <a:solidFill>
                  <a:srgbClr val="D9D9D9"/>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1.png"/><Relationship Id="rId2" Type="http://schemas.openxmlformats.org/officeDocument/2006/relationships/slideLayout" Target="../slideLayouts/slideLayout40.xml"/><Relationship Id="rId16"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0" y="438150"/>
            <a:ext cx="7772400" cy="8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262626"/>
              </a:buClr>
              <a:buSzPts val="2200"/>
              <a:buFont typeface="Roboto Light"/>
              <a:buNone/>
              <a:defRPr sz="2200" i="0" u="none" strike="noStrike" cap="none">
                <a:solidFill>
                  <a:srgbClr val="262626"/>
                </a:solidFill>
                <a:latin typeface="Roboto Light"/>
                <a:ea typeface="Roboto Light"/>
                <a:cs typeface="Roboto Light"/>
                <a:sym typeface="Roboto Light"/>
              </a:defRPr>
            </a:lvl1pPr>
            <a:lvl2pPr lvl="1" indent="0" rtl="0">
              <a:spcBef>
                <a:spcPts val="0"/>
              </a:spcBef>
              <a:spcAft>
                <a:spcPts val="0"/>
              </a:spcAft>
              <a:buSzPts val="2200"/>
              <a:buFont typeface="Roboto Light"/>
              <a:buNone/>
              <a:defRPr sz="2200">
                <a:latin typeface="Roboto Light"/>
                <a:ea typeface="Roboto Light"/>
                <a:cs typeface="Roboto Light"/>
                <a:sym typeface="Roboto Light"/>
              </a:defRPr>
            </a:lvl2pPr>
            <a:lvl3pPr lvl="2" indent="0" rtl="0">
              <a:spcBef>
                <a:spcPts val="0"/>
              </a:spcBef>
              <a:spcAft>
                <a:spcPts val="0"/>
              </a:spcAft>
              <a:buSzPts val="2200"/>
              <a:buFont typeface="Roboto Light"/>
              <a:buNone/>
              <a:defRPr sz="2200">
                <a:latin typeface="Roboto Light"/>
                <a:ea typeface="Roboto Light"/>
                <a:cs typeface="Roboto Light"/>
                <a:sym typeface="Roboto Light"/>
              </a:defRPr>
            </a:lvl3pPr>
            <a:lvl4pPr lvl="3" indent="0" rtl="0">
              <a:spcBef>
                <a:spcPts val="0"/>
              </a:spcBef>
              <a:spcAft>
                <a:spcPts val="0"/>
              </a:spcAft>
              <a:buSzPts val="2200"/>
              <a:buFont typeface="Roboto Light"/>
              <a:buNone/>
              <a:defRPr sz="2200">
                <a:latin typeface="Roboto Light"/>
                <a:ea typeface="Roboto Light"/>
                <a:cs typeface="Roboto Light"/>
                <a:sym typeface="Roboto Light"/>
              </a:defRPr>
            </a:lvl4pPr>
            <a:lvl5pPr lvl="4" indent="0" rtl="0">
              <a:spcBef>
                <a:spcPts val="0"/>
              </a:spcBef>
              <a:spcAft>
                <a:spcPts val="0"/>
              </a:spcAft>
              <a:buSzPts val="2200"/>
              <a:buFont typeface="Roboto Light"/>
              <a:buNone/>
              <a:defRPr sz="2200">
                <a:latin typeface="Roboto Light"/>
                <a:ea typeface="Roboto Light"/>
                <a:cs typeface="Roboto Light"/>
                <a:sym typeface="Roboto Light"/>
              </a:defRPr>
            </a:lvl5pPr>
            <a:lvl6pPr lvl="5" indent="0" rtl="0">
              <a:spcBef>
                <a:spcPts val="0"/>
              </a:spcBef>
              <a:spcAft>
                <a:spcPts val="0"/>
              </a:spcAft>
              <a:buSzPts val="2200"/>
              <a:buFont typeface="Roboto Light"/>
              <a:buNone/>
              <a:defRPr sz="2200">
                <a:latin typeface="Roboto Light"/>
                <a:ea typeface="Roboto Light"/>
                <a:cs typeface="Roboto Light"/>
                <a:sym typeface="Roboto Light"/>
              </a:defRPr>
            </a:lvl6pPr>
            <a:lvl7pPr lvl="6" indent="0" rtl="0">
              <a:spcBef>
                <a:spcPts val="0"/>
              </a:spcBef>
              <a:spcAft>
                <a:spcPts val="0"/>
              </a:spcAft>
              <a:buSzPts val="2200"/>
              <a:buFont typeface="Roboto Light"/>
              <a:buNone/>
              <a:defRPr sz="2200">
                <a:latin typeface="Roboto Light"/>
                <a:ea typeface="Roboto Light"/>
                <a:cs typeface="Roboto Light"/>
                <a:sym typeface="Roboto Light"/>
              </a:defRPr>
            </a:lvl7pPr>
            <a:lvl8pPr lvl="7" indent="0" rtl="0">
              <a:spcBef>
                <a:spcPts val="0"/>
              </a:spcBef>
              <a:spcAft>
                <a:spcPts val="0"/>
              </a:spcAft>
              <a:buSzPts val="2200"/>
              <a:buFont typeface="Roboto Light"/>
              <a:buNone/>
              <a:defRPr sz="2200">
                <a:latin typeface="Roboto Light"/>
                <a:ea typeface="Roboto Light"/>
                <a:cs typeface="Roboto Light"/>
                <a:sym typeface="Roboto Light"/>
              </a:defRPr>
            </a:lvl8pPr>
            <a:lvl9pPr lvl="8" indent="0" rtl="0">
              <a:spcBef>
                <a:spcPts val="0"/>
              </a:spcBef>
              <a:spcAft>
                <a:spcPts val="0"/>
              </a:spcAft>
              <a:buSzPts val="2200"/>
              <a:buFont typeface="Roboto Light"/>
              <a:buNone/>
              <a:defRPr sz="2200">
                <a:latin typeface="Roboto Light"/>
                <a:ea typeface="Roboto Light"/>
                <a:cs typeface="Roboto Light"/>
                <a:sym typeface="Roboto Light"/>
              </a:defRPr>
            </a:lvl9pPr>
          </a:lstStyle>
          <a:p>
            <a:endParaRPr/>
          </a:p>
        </p:txBody>
      </p:sp>
      <p:sp>
        <p:nvSpPr>
          <p:cNvPr id="52" name="Shape 52"/>
          <p:cNvSpPr txBox="1">
            <a:spLocks noGrp="1"/>
          </p:cNvSpPr>
          <p:nvPr>
            <p:ph type="body" idx="1"/>
          </p:nvPr>
        </p:nvSpPr>
        <p:spPr>
          <a:xfrm>
            <a:off x="609600" y="1406127"/>
            <a:ext cx="7772400" cy="3222900"/>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Clr>
                <a:srgbClr val="262626"/>
              </a:buClr>
              <a:buSzPts val="1400"/>
              <a:buFont typeface="Roboto"/>
              <a:buNone/>
              <a:defRPr sz="2200" i="0" u="none" strike="noStrike" cap="none">
                <a:solidFill>
                  <a:srgbClr val="262626"/>
                </a:solidFill>
                <a:latin typeface="Roboto"/>
                <a:ea typeface="Roboto"/>
                <a:cs typeface="Roboto"/>
                <a:sym typeface="Roboto"/>
              </a:defRPr>
            </a:lvl1pPr>
            <a:lvl2pPr marL="914400" marR="0" lvl="1" indent="-228600" algn="l" rtl="0">
              <a:spcBef>
                <a:spcPts val="400"/>
              </a:spcBef>
              <a:spcAft>
                <a:spcPts val="0"/>
              </a:spcAft>
              <a:buClr>
                <a:srgbClr val="262626"/>
              </a:buClr>
              <a:buSzPts val="1400"/>
              <a:buFont typeface="Roboto"/>
              <a:buNone/>
              <a:defRPr sz="2000" i="0" u="none" strike="noStrike" cap="none">
                <a:solidFill>
                  <a:srgbClr val="262626"/>
                </a:solidFill>
                <a:latin typeface="Roboto"/>
                <a:ea typeface="Roboto"/>
                <a:cs typeface="Roboto"/>
                <a:sym typeface="Roboto"/>
              </a:defRPr>
            </a:lvl2pPr>
            <a:lvl3pPr marL="1371600" marR="0" lvl="2" indent="-355600" algn="l" rtl="0">
              <a:spcBef>
                <a:spcPts val="400"/>
              </a:spcBef>
              <a:spcAft>
                <a:spcPts val="0"/>
              </a:spcAft>
              <a:buClr>
                <a:srgbClr val="262626"/>
              </a:buClr>
              <a:buSzPts val="2000"/>
              <a:buFont typeface="Roboto"/>
              <a:buChar char="•"/>
              <a:defRPr sz="2000" i="0" u="none" strike="noStrike" cap="none">
                <a:solidFill>
                  <a:srgbClr val="262626"/>
                </a:solidFill>
                <a:latin typeface="Roboto"/>
                <a:ea typeface="Roboto"/>
                <a:cs typeface="Roboto"/>
                <a:sym typeface="Roboto"/>
              </a:defRPr>
            </a:lvl3pPr>
            <a:lvl4pPr marL="1828800" marR="0" lvl="3" indent="-342900" algn="l" rtl="0">
              <a:spcBef>
                <a:spcPts val="360"/>
              </a:spcBef>
              <a:spcAft>
                <a:spcPts val="0"/>
              </a:spcAft>
              <a:buClr>
                <a:srgbClr val="262626"/>
              </a:buClr>
              <a:buSzPts val="1800"/>
              <a:buFont typeface="Roboto"/>
              <a:buChar char="–"/>
              <a:defRPr sz="1800" i="0" u="none" strike="noStrike" cap="none">
                <a:solidFill>
                  <a:srgbClr val="262626"/>
                </a:solidFill>
                <a:latin typeface="Roboto"/>
                <a:ea typeface="Roboto"/>
                <a:cs typeface="Roboto"/>
                <a:sym typeface="Roboto"/>
              </a:defRPr>
            </a:lvl4pPr>
            <a:lvl5pPr marL="2286000" marR="0" lvl="4" indent="-317500" algn="l" rtl="0">
              <a:spcBef>
                <a:spcPts val="280"/>
              </a:spcBef>
              <a:spcAft>
                <a:spcPts val="0"/>
              </a:spcAft>
              <a:buClr>
                <a:srgbClr val="262626"/>
              </a:buClr>
              <a:buSzPts val="1400"/>
              <a:buFont typeface="Roboto"/>
              <a:buChar char="»"/>
              <a:defRPr sz="1400" i="0" u="none" strike="noStrike" cap="none">
                <a:solidFill>
                  <a:srgbClr val="262626"/>
                </a:solidFill>
                <a:latin typeface="Roboto"/>
                <a:ea typeface="Roboto"/>
                <a:cs typeface="Roboto"/>
                <a:sym typeface="Roboto"/>
              </a:defRPr>
            </a:lvl5pPr>
            <a:lvl6pPr marL="2743200" marR="0" lvl="5" indent="-355600" algn="l" rtl="0">
              <a:spcBef>
                <a:spcPts val="400"/>
              </a:spcBef>
              <a:spcAft>
                <a:spcPts val="0"/>
              </a:spcAft>
              <a:buClr>
                <a:schemeClr val="dk1"/>
              </a:buClr>
              <a:buSzPts val="2000"/>
              <a:buFont typeface="Roboto"/>
              <a:buChar char="•"/>
              <a:defRPr sz="2000" i="0" u="none" strike="noStrike" cap="none">
                <a:solidFill>
                  <a:schemeClr val="dk1"/>
                </a:solidFill>
                <a:latin typeface="Roboto"/>
                <a:ea typeface="Roboto"/>
                <a:cs typeface="Roboto"/>
                <a:sym typeface="Roboto"/>
              </a:defRPr>
            </a:lvl6pPr>
            <a:lvl7pPr marL="3200400" marR="0" lvl="6" indent="-355600" algn="l" rtl="0">
              <a:spcBef>
                <a:spcPts val="400"/>
              </a:spcBef>
              <a:spcAft>
                <a:spcPts val="0"/>
              </a:spcAft>
              <a:buClr>
                <a:schemeClr val="dk1"/>
              </a:buClr>
              <a:buSzPts val="2000"/>
              <a:buFont typeface="Roboto"/>
              <a:buChar char="•"/>
              <a:defRPr sz="2000" i="0" u="none" strike="noStrike" cap="none">
                <a:solidFill>
                  <a:schemeClr val="dk1"/>
                </a:solidFill>
                <a:latin typeface="Roboto"/>
                <a:ea typeface="Roboto"/>
                <a:cs typeface="Roboto"/>
                <a:sym typeface="Roboto"/>
              </a:defRPr>
            </a:lvl7pPr>
            <a:lvl8pPr marL="3657600" marR="0" lvl="7" indent="-355600" algn="l" rtl="0">
              <a:spcBef>
                <a:spcPts val="400"/>
              </a:spcBef>
              <a:spcAft>
                <a:spcPts val="0"/>
              </a:spcAft>
              <a:buClr>
                <a:schemeClr val="dk1"/>
              </a:buClr>
              <a:buSzPts val="2000"/>
              <a:buFont typeface="Roboto"/>
              <a:buChar char="•"/>
              <a:defRPr sz="2000" i="0" u="none" strike="noStrike" cap="none">
                <a:solidFill>
                  <a:schemeClr val="dk1"/>
                </a:solidFill>
                <a:latin typeface="Roboto"/>
                <a:ea typeface="Roboto"/>
                <a:cs typeface="Roboto"/>
                <a:sym typeface="Roboto"/>
              </a:defRPr>
            </a:lvl8pPr>
            <a:lvl9pPr marL="4114800" marR="0" lvl="8" indent="-355600" algn="l" rtl="0">
              <a:spcBef>
                <a:spcPts val="400"/>
              </a:spcBef>
              <a:spcAft>
                <a:spcPts val="0"/>
              </a:spcAft>
              <a:buClr>
                <a:schemeClr val="dk1"/>
              </a:buClr>
              <a:buSzPts val="2000"/>
              <a:buFont typeface="Roboto"/>
              <a:buChar char="•"/>
              <a:defRPr sz="2000" i="0" u="none" strike="noStrike" cap="none">
                <a:solidFill>
                  <a:schemeClr val="dk1"/>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b="1">
                <a:solidFill>
                  <a:srgbClr val="FFFFFF"/>
                </a:solidFill>
                <a:latin typeface="Nunito Sans"/>
                <a:ea typeface="Nunito Sans"/>
                <a:cs typeface="Nunito Sans"/>
                <a:sym typeface="Nunito Sans"/>
              </a:defRPr>
            </a:lvl1pPr>
            <a:lvl2pPr lvl="1" algn="r" rtl="0">
              <a:buNone/>
              <a:defRPr sz="1300" b="1">
                <a:solidFill>
                  <a:srgbClr val="FFFFFF"/>
                </a:solidFill>
                <a:latin typeface="Nunito Sans"/>
                <a:ea typeface="Nunito Sans"/>
                <a:cs typeface="Nunito Sans"/>
                <a:sym typeface="Nunito Sans"/>
              </a:defRPr>
            </a:lvl2pPr>
            <a:lvl3pPr lvl="2" algn="r" rtl="0">
              <a:buNone/>
              <a:defRPr sz="1300" b="1">
                <a:solidFill>
                  <a:srgbClr val="FFFFFF"/>
                </a:solidFill>
                <a:latin typeface="Nunito Sans"/>
                <a:ea typeface="Nunito Sans"/>
                <a:cs typeface="Nunito Sans"/>
                <a:sym typeface="Nunito Sans"/>
              </a:defRPr>
            </a:lvl3pPr>
            <a:lvl4pPr lvl="3" algn="r" rtl="0">
              <a:buNone/>
              <a:defRPr sz="1300" b="1">
                <a:solidFill>
                  <a:srgbClr val="FFFFFF"/>
                </a:solidFill>
                <a:latin typeface="Nunito Sans"/>
                <a:ea typeface="Nunito Sans"/>
                <a:cs typeface="Nunito Sans"/>
                <a:sym typeface="Nunito Sans"/>
              </a:defRPr>
            </a:lvl4pPr>
            <a:lvl5pPr lvl="4" algn="r" rtl="0">
              <a:buNone/>
              <a:defRPr sz="1300" b="1">
                <a:solidFill>
                  <a:srgbClr val="FFFFFF"/>
                </a:solidFill>
                <a:latin typeface="Nunito Sans"/>
                <a:ea typeface="Nunito Sans"/>
                <a:cs typeface="Nunito Sans"/>
                <a:sym typeface="Nunito Sans"/>
              </a:defRPr>
            </a:lvl5pPr>
            <a:lvl6pPr lvl="5" algn="r" rtl="0">
              <a:buNone/>
              <a:defRPr sz="1300" b="1">
                <a:solidFill>
                  <a:srgbClr val="FFFFFF"/>
                </a:solidFill>
                <a:latin typeface="Nunito Sans"/>
                <a:ea typeface="Nunito Sans"/>
                <a:cs typeface="Nunito Sans"/>
                <a:sym typeface="Nunito Sans"/>
              </a:defRPr>
            </a:lvl6pPr>
            <a:lvl7pPr lvl="6" algn="r" rtl="0">
              <a:buNone/>
              <a:defRPr sz="1300" b="1">
                <a:solidFill>
                  <a:srgbClr val="FFFFFF"/>
                </a:solidFill>
                <a:latin typeface="Nunito Sans"/>
                <a:ea typeface="Nunito Sans"/>
                <a:cs typeface="Nunito Sans"/>
                <a:sym typeface="Nunito Sans"/>
              </a:defRPr>
            </a:lvl7pPr>
            <a:lvl8pPr lvl="7" algn="r" rtl="0">
              <a:buNone/>
              <a:defRPr sz="1300" b="1">
                <a:solidFill>
                  <a:srgbClr val="FFFFFF"/>
                </a:solidFill>
                <a:latin typeface="Nunito Sans"/>
                <a:ea typeface="Nunito Sans"/>
                <a:cs typeface="Nunito Sans"/>
                <a:sym typeface="Nunito Sans"/>
              </a:defRPr>
            </a:lvl8pPr>
            <a:lvl9pPr lvl="8" algn="r" rtl="0">
              <a:buNone/>
              <a:defRPr sz="1300" b="1">
                <a:solidFill>
                  <a:srgbClr val="FFFFFF"/>
                </a:solidFill>
                <a:latin typeface="Nunito Sans"/>
                <a:ea typeface="Nunito Sans"/>
                <a:cs typeface="Nunito Sans"/>
                <a:sym typeface="Nunito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1" name="Shape 1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609600" y="438150"/>
            <a:ext cx="7772400" cy="8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262626"/>
              </a:buClr>
              <a:buSzPts val="1400"/>
              <a:buFont typeface="Nunito Sans"/>
              <a:buNone/>
              <a:defRPr sz="2800" b="0" i="0" u="none" strike="noStrike" cap="none">
                <a:solidFill>
                  <a:srgbClr val="262626"/>
                </a:solidFill>
                <a:latin typeface="Nunito Sans"/>
                <a:ea typeface="Nunito Sans"/>
                <a:cs typeface="Nunito Sans"/>
                <a:sym typeface="Nunito Sans"/>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71" name="Shape 171"/>
          <p:cNvSpPr txBox="1">
            <a:spLocks noGrp="1"/>
          </p:cNvSpPr>
          <p:nvPr>
            <p:ph type="body" idx="1"/>
          </p:nvPr>
        </p:nvSpPr>
        <p:spPr>
          <a:xfrm>
            <a:off x="609600" y="1406127"/>
            <a:ext cx="7772400" cy="3222900"/>
          </a:xfrm>
          <a:prstGeom prst="rect">
            <a:avLst/>
          </a:prstGeom>
          <a:noFill/>
          <a:ln>
            <a:noFill/>
          </a:ln>
        </p:spPr>
        <p:txBody>
          <a:bodyPr spcFirstLastPara="1" wrap="square" lIns="91425" tIns="91425" rIns="91425" bIns="91425" anchor="t" anchorCtr="0"/>
          <a:lstStyle>
            <a:lvl1pPr marL="457200" marR="0" lvl="0" indent="-228600" algn="l" rtl="0">
              <a:spcBef>
                <a:spcPts val="440"/>
              </a:spcBef>
              <a:spcAft>
                <a:spcPts val="0"/>
              </a:spcAft>
              <a:buClr>
                <a:srgbClr val="262626"/>
              </a:buClr>
              <a:buSzPts val="1400"/>
              <a:buFont typeface="Arial"/>
              <a:buNone/>
              <a:defRPr sz="2200" b="0" i="0" u="none" strike="noStrike" cap="none">
                <a:solidFill>
                  <a:srgbClr val="262626"/>
                </a:solidFill>
                <a:latin typeface="Nunito Sans"/>
                <a:ea typeface="Nunito Sans"/>
                <a:cs typeface="Nunito Sans"/>
                <a:sym typeface="Nunito Sans"/>
              </a:defRPr>
            </a:lvl1pPr>
            <a:lvl2pPr marL="914400" marR="0" lvl="1" indent="-228600" algn="l" rtl="0">
              <a:spcBef>
                <a:spcPts val="400"/>
              </a:spcBef>
              <a:spcAft>
                <a:spcPts val="0"/>
              </a:spcAft>
              <a:buClr>
                <a:srgbClr val="262626"/>
              </a:buClr>
              <a:buSzPts val="1400"/>
              <a:buFont typeface="Arial"/>
              <a:buNone/>
              <a:defRPr sz="2000" b="0" i="0" u="none" strike="noStrike" cap="none">
                <a:solidFill>
                  <a:srgbClr val="262626"/>
                </a:solidFill>
                <a:latin typeface="Nunito Sans"/>
                <a:ea typeface="Nunito Sans"/>
                <a:cs typeface="Nunito Sans"/>
                <a:sym typeface="Nunito Sans"/>
              </a:defRPr>
            </a:lvl2pPr>
            <a:lvl3pPr marL="1371600" marR="0" lvl="2" indent="-355600" algn="l" rtl="0">
              <a:spcBef>
                <a:spcPts val="400"/>
              </a:spcBef>
              <a:spcAft>
                <a:spcPts val="0"/>
              </a:spcAft>
              <a:buClr>
                <a:srgbClr val="262626"/>
              </a:buClr>
              <a:buSzPts val="2000"/>
              <a:buFont typeface="Arial"/>
              <a:buChar char="•"/>
              <a:defRPr sz="2000" b="0" i="0" u="none" strike="noStrike" cap="none">
                <a:solidFill>
                  <a:srgbClr val="262626"/>
                </a:solidFill>
                <a:latin typeface="Nunito Sans"/>
                <a:ea typeface="Nunito Sans"/>
                <a:cs typeface="Nunito Sans"/>
                <a:sym typeface="Nunito Sans"/>
              </a:defRPr>
            </a:lvl3pPr>
            <a:lvl4pPr marL="1828800" marR="0" lvl="3" indent="-342900" algn="l" rtl="0">
              <a:spcBef>
                <a:spcPts val="360"/>
              </a:spcBef>
              <a:spcAft>
                <a:spcPts val="0"/>
              </a:spcAft>
              <a:buClr>
                <a:srgbClr val="262626"/>
              </a:buClr>
              <a:buSzPts val="1800"/>
              <a:buFont typeface="Arial"/>
              <a:buChar char="–"/>
              <a:defRPr sz="1800" b="0" i="0" u="none" strike="noStrike" cap="none">
                <a:solidFill>
                  <a:srgbClr val="262626"/>
                </a:solidFill>
                <a:latin typeface="Nunito Sans"/>
                <a:ea typeface="Nunito Sans"/>
                <a:cs typeface="Nunito Sans"/>
                <a:sym typeface="Nunito Sans"/>
              </a:defRPr>
            </a:lvl4pPr>
            <a:lvl5pPr marL="2286000" marR="0" lvl="4" indent="-317500" algn="l" rtl="0">
              <a:spcBef>
                <a:spcPts val="280"/>
              </a:spcBef>
              <a:spcAft>
                <a:spcPts val="0"/>
              </a:spcAft>
              <a:buClr>
                <a:srgbClr val="262626"/>
              </a:buClr>
              <a:buSzPts val="1400"/>
              <a:buFont typeface="Arial"/>
              <a:buChar char="»"/>
              <a:defRPr sz="1400" b="0" i="0" u="none" strike="noStrike" cap="none">
                <a:solidFill>
                  <a:srgbClr val="262626"/>
                </a:solidFill>
                <a:latin typeface="Nunito Sans"/>
                <a:ea typeface="Nunito Sans"/>
                <a:cs typeface="Nunito Sans"/>
                <a:sym typeface="Nuni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2" name="Shape 1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b="1">
                <a:solidFill>
                  <a:srgbClr val="FFFFFF"/>
                </a:solidFill>
                <a:latin typeface="Nunito Sans"/>
                <a:ea typeface="Nunito Sans"/>
                <a:cs typeface="Nunito Sans"/>
                <a:sym typeface="Nunito Sans"/>
              </a:defRPr>
            </a:lvl1pPr>
            <a:lvl2pPr lvl="1" algn="r" rtl="0">
              <a:buNone/>
              <a:defRPr sz="1300" b="1">
                <a:solidFill>
                  <a:srgbClr val="FFFFFF"/>
                </a:solidFill>
                <a:latin typeface="Nunito Sans"/>
                <a:ea typeface="Nunito Sans"/>
                <a:cs typeface="Nunito Sans"/>
                <a:sym typeface="Nunito Sans"/>
              </a:defRPr>
            </a:lvl2pPr>
            <a:lvl3pPr lvl="2" algn="r" rtl="0">
              <a:buNone/>
              <a:defRPr sz="1300" b="1">
                <a:solidFill>
                  <a:srgbClr val="FFFFFF"/>
                </a:solidFill>
                <a:latin typeface="Nunito Sans"/>
                <a:ea typeface="Nunito Sans"/>
                <a:cs typeface="Nunito Sans"/>
                <a:sym typeface="Nunito Sans"/>
              </a:defRPr>
            </a:lvl3pPr>
            <a:lvl4pPr lvl="3" algn="r" rtl="0">
              <a:buNone/>
              <a:defRPr sz="1300" b="1">
                <a:solidFill>
                  <a:srgbClr val="FFFFFF"/>
                </a:solidFill>
                <a:latin typeface="Nunito Sans"/>
                <a:ea typeface="Nunito Sans"/>
                <a:cs typeface="Nunito Sans"/>
                <a:sym typeface="Nunito Sans"/>
              </a:defRPr>
            </a:lvl4pPr>
            <a:lvl5pPr lvl="4" algn="r" rtl="0">
              <a:buNone/>
              <a:defRPr sz="1300" b="1">
                <a:solidFill>
                  <a:srgbClr val="FFFFFF"/>
                </a:solidFill>
                <a:latin typeface="Nunito Sans"/>
                <a:ea typeface="Nunito Sans"/>
                <a:cs typeface="Nunito Sans"/>
                <a:sym typeface="Nunito Sans"/>
              </a:defRPr>
            </a:lvl5pPr>
            <a:lvl6pPr lvl="5" algn="r" rtl="0">
              <a:buNone/>
              <a:defRPr sz="1300" b="1">
                <a:solidFill>
                  <a:srgbClr val="FFFFFF"/>
                </a:solidFill>
                <a:latin typeface="Nunito Sans"/>
                <a:ea typeface="Nunito Sans"/>
                <a:cs typeface="Nunito Sans"/>
                <a:sym typeface="Nunito Sans"/>
              </a:defRPr>
            </a:lvl6pPr>
            <a:lvl7pPr lvl="6" algn="r" rtl="0">
              <a:buNone/>
              <a:defRPr sz="1300" b="1">
                <a:solidFill>
                  <a:srgbClr val="FFFFFF"/>
                </a:solidFill>
                <a:latin typeface="Nunito Sans"/>
                <a:ea typeface="Nunito Sans"/>
                <a:cs typeface="Nunito Sans"/>
                <a:sym typeface="Nunito Sans"/>
              </a:defRPr>
            </a:lvl7pPr>
            <a:lvl8pPr lvl="7" algn="r" rtl="0">
              <a:buNone/>
              <a:defRPr sz="1300" b="1">
                <a:solidFill>
                  <a:srgbClr val="FFFFFF"/>
                </a:solidFill>
                <a:latin typeface="Nunito Sans"/>
                <a:ea typeface="Nunito Sans"/>
                <a:cs typeface="Nunito Sans"/>
                <a:sym typeface="Nunito Sans"/>
              </a:defRPr>
            </a:lvl8pPr>
            <a:lvl9pPr lvl="8" algn="r" rtl="0">
              <a:buNone/>
              <a:defRPr sz="1300" b="1">
                <a:solidFill>
                  <a:srgbClr val="FFFFFF"/>
                </a:solidFill>
                <a:latin typeface="Nunito Sans"/>
                <a:ea typeface="Nunito Sans"/>
                <a:cs typeface="Nunito Sans"/>
                <a:sym typeface="Nunito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9.xml"/><Relationship Id="rId5" Type="http://schemas.openxmlformats.org/officeDocument/2006/relationships/hyperlink" Target="http://github.com/ballerina-lang/ballerina" TargetMode="External"/><Relationship Id="rId4" Type="http://schemas.openxmlformats.org/officeDocument/2006/relationships/hyperlink" Target="http://ballerina.io"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85A5E"/>
        </a:solidFill>
        <a:effectLst/>
      </p:bgPr>
    </p:bg>
    <p:spTree>
      <p:nvGrpSpPr>
        <p:cNvPr id="1" name="Shape 251"/>
        <p:cNvGrpSpPr/>
        <p:nvPr/>
      </p:nvGrpSpPr>
      <p:grpSpPr>
        <a:xfrm>
          <a:off x="0" y="0"/>
          <a:ext cx="0" cy="0"/>
          <a:chOff x="0" y="0"/>
          <a:chExt cx="0" cy="0"/>
        </a:xfrm>
      </p:grpSpPr>
      <p:pic>
        <p:nvPicPr>
          <p:cNvPr id="252" name="Shape 252"/>
          <p:cNvPicPr preferRelativeResize="0"/>
          <p:nvPr/>
        </p:nvPicPr>
        <p:blipFill>
          <a:blip r:embed="rId3">
            <a:alphaModFix/>
          </a:blip>
          <a:stretch>
            <a:fillRect/>
          </a:stretch>
        </p:blipFill>
        <p:spPr>
          <a:xfrm>
            <a:off x="850094" y="1543850"/>
            <a:ext cx="4952850" cy="1563850"/>
          </a:xfrm>
          <a:prstGeom prst="rect">
            <a:avLst/>
          </a:prstGeom>
          <a:noFill/>
          <a:ln>
            <a:noFill/>
          </a:ln>
        </p:spPr>
      </p:pic>
      <p:sp>
        <p:nvSpPr>
          <p:cNvPr id="253" name="Shape 253"/>
          <p:cNvSpPr txBox="1">
            <a:spLocks noGrp="1"/>
          </p:cNvSpPr>
          <p:nvPr>
            <p:ph type="body" idx="4294967295"/>
          </p:nvPr>
        </p:nvSpPr>
        <p:spPr>
          <a:xfrm>
            <a:off x="1090441" y="2973744"/>
            <a:ext cx="7010400" cy="2286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300"/>
              </a:spcBef>
              <a:spcAft>
                <a:spcPts val="0"/>
              </a:spcAft>
              <a:buClr>
                <a:schemeClr val="dk1"/>
              </a:buClr>
              <a:buSzPts val="1100"/>
              <a:buFont typeface="Arial"/>
              <a:buNone/>
            </a:pPr>
            <a:r>
              <a:rPr lang="en" sz="1000">
                <a:solidFill>
                  <a:srgbClr val="FFFFFF"/>
                </a:solidFill>
              </a:rPr>
              <a:t>April 2018</a:t>
            </a:r>
            <a:endParaRPr sz="1100" b="0" i="0" u="none" strike="noStrike" cap="none">
              <a:solidFill>
                <a:srgbClr val="FFFFFF"/>
              </a:solidFill>
              <a:latin typeface="Nunito Sans"/>
              <a:ea typeface="Nunito Sans"/>
              <a:cs typeface="Nunito Sans"/>
              <a:sym typeface="Nuni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2710050" y="2150850"/>
            <a:ext cx="37239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Annotations</a:t>
            </a:r>
            <a:endParaRPr sz="3200">
              <a:solidFill>
                <a:srgbClr val="FFFFFF"/>
              </a:solidFill>
              <a:latin typeface="Roboto"/>
              <a:ea typeface="Roboto"/>
              <a:cs typeface="Roboto"/>
              <a:sym typeface="Roboto"/>
            </a:endParaRPr>
          </a:p>
        </p:txBody>
      </p:sp>
      <p:pic>
        <p:nvPicPr>
          <p:cNvPr id="352" name="Shape 352"/>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57" name="Shape 357"/>
          <p:cNvGrpSpPr/>
          <p:nvPr/>
        </p:nvGrpSpPr>
        <p:grpSpPr>
          <a:xfrm>
            <a:off x="2572963" y="1643351"/>
            <a:ext cx="1193799" cy="398450"/>
            <a:chOff x="2247050" y="1401400"/>
            <a:chExt cx="1193799" cy="398450"/>
          </a:xfrm>
        </p:grpSpPr>
        <p:pic>
          <p:nvPicPr>
            <p:cNvPr id="358" name="Shape 358"/>
            <p:cNvPicPr preferRelativeResize="0"/>
            <p:nvPr/>
          </p:nvPicPr>
          <p:blipFill>
            <a:blip r:embed="rId3">
              <a:alphaModFix/>
            </a:blip>
            <a:stretch>
              <a:fillRect/>
            </a:stretch>
          </p:blipFill>
          <p:spPr>
            <a:xfrm>
              <a:off x="2247050" y="1401400"/>
              <a:ext cx="1193799" cy="398450"/>
            </a:xfrm>
            <a:prstGeom prst="rect">
              <a:avLst/>
            </a:prstGeom>
            <a:noFill/>
            <a:ln>
              <a:noFill/>
            </a:ln>
          </p:spPr>
        </p:pic>
        <p:sp>
          <p:nvSpPr>
            <p:cNvPr id="359" name="Shape 359"/>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360" name="Shape 360"/>
          <p:cNvSpPr/>
          <p:nvPr/>
        </p:nvSpPr>
        <p:spPr>
          <a:xfrm>
            <a:off x="5208738" y="1696326"/>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361" name="Shape 361"/>
          <p:cNvCxnSpPr/>
          <p:nvPr/>
        </p:nvCxnSpPr>
        <p:spPr>
          <a:xfrm>
            <a:off x="3169838" y="1979749"/>
            <a:ext cx="0" cy="1520400"/>
          </a:xfrm>
          <a:prstGeom prst="straightConnector1">
            <a:avLst/>
          </a:prstGeom>
          <a:noFill/>
          <a:ln w="9525" cap="flat" cmpd="sng">
            <a:solidFill>
              <a:srgbClr val="585A5E"/>
            </a:solidFill>
            <a:prstDash val="solid"/>
            <a:round/>
            <a:headEnd type="none" w="med" len="med"/>
            <a:tailEnd type="none" w="med" len="med"/>
          </a:ln>
        </p:spPr>
      </p:cxnSp>
      <p:cxnSp>
        <p:nvCxnSpPr>
          <p:cNvPr id="362" name="Shape 362"/>
          <p:cNvCxnSpPr/>
          <p:nvPr/>
        </p:nvCxnSpPr>
        <p:spPr>
          <a:xfrm>
            <a:off x="5889888" y="1979731"/>
            <a:ext cx="0" cy="1520400"/>
          </a:xfrm>
          <a:prstGeom prst="straightConnector1">
            <a:avLst/>
          </a:prstGeom>
          <a:noFill/>
          <a:ln w="9525" cap="flat" cmpd="sng">
            <a:solidFill>
              <a:srgbClr val="585A5E"/>
            </a:solidFill>
            <a:prstDash val="solid"/>
            <a:round/>
            <a:headEnd type="none" w="med" len="med"/>
            <a:tailEnd type="none" w="med" len="med"/>
          </a:ln>
        </p:spPr>
      </p:cxnSp>
      <p:cxnSp>
        <p:nvCxnSpPr>
          <p:cNvPr id="363" name="Shape 363"/>
          <p:cNvCxnSpPr/>
          <p:nvPr/>
        </p:nvCxnSpPr>
        <p:spPr>
          <a:xfrm>
            <a:off x="3180025" y="2561551"/>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64" name="Shape 364"/>
          <p:cNvSpPr txBox="1"/>
          <p:nvPr/>
        </p:nvSpPr>
        <p:spPr>
          <a:xfrm>
            <a:off x="3900175" y="2235750"/>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POST (name)</a:t>
            </a:r>
            <a:endParaRPr sz="1300">
              <a:solidFill>
                <a:srgbClr val="585A5E"/>
              </a:solidFill>
              <a:latin typeface="Source Sans Pro"/>
              <a:ea typeface="Source Sans Pro"/>
              <a:cs typeface="Source Sans Pro"/>
              <a:sym typeface="Source Sans Pro"/>
            </a:endParaRPr>
          </a:p>
        </p:txBody>
      </p:sp>
      <p:cxnSp>
        <p:nvCxnSpPr>
          <p:cNvPr id="365" name="Shape 365"/>
          <p:cNvCxnSpPr/>
          <p:nvPr/>
        </p:nvCxnSpPr>
        <p:spPr>
          <a:xfrm rot="10800000">
            <a:off x="3180025" y="3008751"/>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66" name="Shape 366"/>
          <p:cNvSpPr txBox="1"/>
          <p:nvPr/>
        </p:nvSpPr>
        <p:spPr>
          <a:xfrm>
            <a:off x="3949525" y="2682951"/>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 name!</a:t>
            </a:r>
            <a:endParaRPr sz="1300">
              <a:solidFill>
                <a:srgbClr val="585A5E"/>
              </a:solidFill>
              <a:latin typeface="Source Sans Pro"/>
              <a:ea typeface="Source Sans Pro"/>
              <a:cs typeface="Source Sans Pro"/>
              <a:sym typeface="Source Sans Pro"/>
            </a:endParaRPr>
          </a:p>
        </p:txBody>
      </p:sp>
      <p:pic>
        <p:nvPicPr>
          <p:cNvPr id="367" name="Shape 367"/>
          <p:cNvPicPr preferRelativeResize="0"/>
          <p:nvPr/>
        </p:nvPicPr>
        <p:blipFill>
          <a:blip r:embed="rId4">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2710050" y="2150850"/>
            <a:ext cx="37239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Connectors</a:t>
            </a:r>
            <a:endParaRPr sz="3200">
              <a:solidFill>
                <a:srgbClr val="FFFFFF"/>
              </a:solidFill>
              <a:latin typeface="Roboto"/>
              <a:ea typeface="Roboto"/>
              <a:cs typeface="Roboto"/>
              <a:sym typeface="Roboto"/>
            </a:endParaRPr>
          </a:p>
        </p:txBody>
      </p:sp>
      <p:pic>
        <p:nvPicPr>
          <p:cNvPr id="373" name="Shape 373"/>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a:blip r:embed="rId3">
            <a:alphaModFix/>
          </a:blip>
          <a:stretch>
            <a:fillRect/>
          </a:stretch>
        </p:blipFill>
        <p:spPr>
          <a:xfrm>
            <a:off x="178425" y="4783276"/>
            <a:ext cx="1039551" cy="191825"/>
          </a:xfrm>
          <a:prstGeom prst="rect">
            <a:avLst/>
          </a:prstGeom>
          <a:noFill/>
          <a:ln>
            <a:noFill/>
          </a:ln>
        </p:spPr>
      </p:pic>
      <p:grpSp>
        <p:nvGrpSpPr>
          <p:cNvPr id="379" name="Shape 379"/>
          <p:cNvGrpSpPr/>
          <p:nvPr/>
        </p:nvGrpSpPr>
        <p:grpSpPr>
          <a:xfrm>
            <a:off x="1255055" y="1361069"/>
            <a:ext cx="1193799" cy="398450"/>
            <a:chOff x="2247050" y="1401400"/>
            <a:chExt cx="1193799" cy="398450"/>
          </a:xfrm>
        </p:grpSpPr>
        <p:pic>
          <p:nvPicPr>
            <p:cNvPr id="380" name="Shape 380"/>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381" name="Shape 381"/>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382" name="Shape 382"/>
          <p:cNvSpPr/>
          <p:nvPr/>
        </p:nvSpPr>
        <p:spPr>
          <a:xfrm>
            <a:off x="3890830" y="1414044"/>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383" name="Shape 383"/>
          <p:cNvCxnSpPr/>
          <p:nvPr/>
        </p:nvCxnSpPr>
        <p:spPr>
          <a:xfrm>
            <a:off x="1851950" y="1698373"/>
            <a:ext cx="0" cy="2086500"/>
          </a:xfrm>
          <a:prstGeom prst="straightConnector1">
            <a:avLst/>
          </a:prstGeom>
          <a:noFill/>
          <a:ln w="9525" cap="flat" cmpd="sng">
            <a:solidFill>
              <a:srgbClr val="585A5E"/>
            </a:solidFill>
            <a:prstDash val="solid"/>
            <a:round/>
            <a:headEnd type="none" w="med" len="med"/>
            <a:tailEnd type="none" w="med" len="med"/>
          </a:ln>
        </p:spPr>
      </p:cxnSp>
      <p:cxnSp>
        <p:nvCxnSpPr>
          <p:cNvPr id="384" name="Shape 384"/>
          <p:cNvCxnSpPr/>
          <p:nvPr/>
        </p:nvCxnSpPr>
        <p:spPr>
          <a:xfrm>
            <a:off x="4571992" y="1698348"/>
            <a:ext cx="0" cy="2086500"/>
          </a:xfrm>
          <a:prstGeom prst="straightConnector1">
            <a:avLst/>
          </a:prstGeom>
          <a:noFill/>
          <a:ln w="9525" cap="flat" cmpd="sng">
            <a:solidFill>
              <a:srgbClr val="585A5E"/>
            </a:solidFill>
            <a:prstDash val="solid"/>
            <a:round/>
            <a:headEnd type="none" w="med" len="med"/>
            <a:tailEnd type="none" w="med" len="med"/>
          </a:ln>
        </p:spPr>
      </p:cxnSp>
      <p:cxnSp>
        <p:nvCxnSpPr>
          <p:cNvPr id="385" name="Shape 385"/>
          <p:cNvCxnSpPr/>
          <p:nvPr/>
        </p:nvCxnSpPr>
        <p:spPr>
          <a:xfrm>
            <a:off x="1862118" y="2279269"/>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86" name="Shape 386"/>
          <p:cNvSpPr txBox="1"/>
          <p:nvPr/>
        </p:nvSpPr>
        <p:spPr>
          <a:xfrm>
            <a:off x="2582268" y="1953468"/>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POST (status)</a:t>
            </a:r>
            <a:endParaRPr sz="1300">
              <a:solidFill>
                <a:srgbClr val="585A5E"/>
              </a:solidFill>
              <a:latin typeface="Source Sans Pro"/>
              <a:ea typeface="Source Sans Pro"/>
              <a:cs typeface="Source Sans Pro"/>
              <a:sym typeface="Source Sans Pro"/>
            </a:endParaRPr>
          </a:p>
        </p:txBody>
      </p:sp>
      <p:cxnSp>
        <p:nvCxnSpPr>
          <p:cNvPr id="387" name="Shape 387"/>
          <p:cNvCxnSpPr/>
          <p:nvPr/>
        </p:nvCxnSpPr>
        <p:spPr>
          <a:xfrm rot="10800000">
            <a:off x="1862118" y="3476544"/>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88" name="Shape 388"/>
          <p:cNvSpPr txBox="1"/>
          <p:nvPr/>
        </p:nvSpPr>
        <p:spPr>
          <a:xfrm>
            <a:off x="2631618" y="3150744"/>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grpSp>
        <p:nvGrpSpPr>
          <p:cNvPr id="389" name="Shape 389"/>
          <p:cNvGrpSpPr/>
          <p:nvPr/>
        </p:nvGrpSpPr>
        <p:grpSpPr>
          <a:xfrm>
            <a:off x="6695146" y="1358627"/>
            <a:ext cx="1193799" cy="398450"/>
            <a:chOff x="2247050" y="1401400"/>
            <a:chExt cx="1193799" cy="398450"/>
          </a:xfrm>
        </p:grpSpPr>
        <p:pic>
          <p:nvPicPr>
            <p:cNvPr id="390" name="Shape 390"/>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391" name="Shape 391"/>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twitter</a:t>
              </a:r>
              <a:endParaRPr sz="1300">
                <a:solidFill>
                  <a:srgbClr val="585A5E"/>
                </a:solidFill>
                <a:latin typeface="Source Sans Pro"/>
                <a:ea typeface="Source Sans Pro"/>
                <a:cs typeface="Source Sans Pro"/>
                <a:sym typeface="Source Sans Pro"/>
              </a:endParaRPr>
            </a:p>
          </p:txBody>
        </p:sp>
      </p:grpSp>
      <p:cxnSp>
        <p:nvCxnSpPr>
          <p:cNvPr id="392" name="Shape 392"/>
          <p:cNvCxnSpPr/>
          <p:nvPr/>
        </p:nvCxnSpPr>
        <p:spPr>
          <a:xfrm>
            <a:off x="7292025" y="1695022"/>
            <a:ext cx="0" cy="2086500"/>
          </a:xfrm>
          <a:prstGeom prst="straightConnector1">
            <a:avLst/>
          </a:prstGeom>
          <a:noFill/>
          <a:ln w="9525" cap="flat" cmpd="sng">
            <a:solidFill>
              <a:srgbClr val="585A5E"/>
            </a:solidFill>
            <a:prstDash val="solid"/>
            <a:round/>
            <a:headEnd type="none" w="med" len="med"/>
            <a:tailEnd type="none" w="med" len="med"/>
          </a:ln>
        </p:spPr>
      </p:cxnSp>
      <p:cxnSp>
        <p:nvCxnSpPr>
          <p:cNvPr id="393" name="Shape 393"/>
          <p:cNvCxnSpPr/>
          <p:nvPr/>
        </p:nvCxnSpPr>
        <p:spPr>
          <a:xfrm>
            <a:off x="4590533" y="2678360"/>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94" name="Shape 394"/>
          <p:cNvSpPr txBox="1"/>
          <p:nvPr/>
        </p:nvSpPr>
        <p:spPr>
          <a:xfrm>
            <a:off x="5310683" y="2352576"/>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tweet (status)</a:t>
            </a:r>
            <a:endParaRPr sz="1300">
              <a:solidFill>
                <a:srgbClr val="585A5E"/>
              </a:solidFill>
              <a:latin typeface="Source Sans Pro"/>
              <a:ea typeface="Source Sans Pro"/>
              <a:cs typeface="Source Sans Pro"/>
              <a:sym typeface="Source Sans Pro"/>
            </a:endParaRPr>
          </a:p>
        </p:txBody>
      </p:sp>
      <p:cxnSp>
        <p:nvCxnSpPr>
          <p:cNvPr id="395" name="Shape 395"/>
          <p:cNvCxnSpPr/>
          <p:nvPr/>
        </p:nvCxnSpPr>
        <p:spPr>
          <a:xfrm rot="10800000">
            <a:off x="4590533" y="3077452"/>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96" name="Shape 396"/>
          <p:cNvSpPr txBox="1"/>
          <p:nvPr/>
        </p:nvSpPr>
        <p:spPr>
          <a:xfrm>
            <a:off x="5360033" y="2751652"/>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Shape 401"/>
          <p:cNvPicPr preferRelativeResize="0"/>
          <p:nvPr/>
        </p:nvPicPr>
        <p:blipFill>
          <a:blip r:embed="rId3">
            <a:alphaModFix/>
          </a:blip>
          <a:stretch>
            <a:fillRect/>
          </a:stretch>
        </p:blipFill>
        <p:spPr>
          <a:xfrm>
            <a:off x="178425" y="4783276"/>
            <a:ext cx="1039551" cy="191825"/>
          </a:xfrm>
          <a:prstGeom prst="rect">
            <a:avLst/>
          </a:prstGeom>
          <a:noFill/>
          <a:ln>
            <a:noFill/>
          </a:ln>
        </p:spPr>
      </p:pic>
      <p:grpSp>
        <p:nvGrpSpPr>
          <p:cNvPr id="402" name="Shape 402"/>
          <p:cNvGrpSpPr/>
          <p:nvPr/>
        </p:nvGrpSpPr>
        <p:grpSpPr>
          <a:xfrm>
            <a:off x="1255055" y="1361069"/>
            <a:ext cx="1193799" cy="398450"/>
            <a:chOff x="2247050" y="1401400"/>
            <a:chExt cx="1193799" cy="398450"/>
          </a:xfrm>
        </p:grpSpPr>
        <p:pic>
          <p:nvPicPr>
            <p:cNvPr id="403" name="Shape 403"/>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04" name="Shape 404"/>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405" name="Shape 405"/>
          <p:cNvSpPr/>
          <p:nvPr/>
        </p:nvSpPr>
        <p:spPr>
          <a:xfrm>
            <a:off x="3890830" y="1414044"/>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406" name="Shape 406"/>
          <p:cNvCxnSpPr/>
          <p:nvPr/>
        </p:nvCxnSpPr>
        <p:spPr>
          <a:xfrm>
            <a:off x="1851950" y="1698373"/>
            <a:ext cx="0" cy="2743500"/>
          </a:xfrm>
          <a:prstGeom prst="straightConnector1">
            <a:avLst/>
          </a:prstGeom>
          <a:noFill/>
          <a:ln w="9525" cap="flat" cmpd="sng">
            <a:solidFill>
              <a:srgbClr val="585A5E"/>
            </a:solidFill>
            <a:prstDash val="solid"/>
            <a:round/>
            <a:headEnd type="none" w="med" len="med"/>
            <a:tailEnd type="none" w="med" len="med"/>
          </a:ln>
        </p:spPr>
      </p:cxnSp>
      <p:cxnSp>
        <p:nvCxnSpPr>
          <p:cNvPr id="407" name="Shape 407"/>
          <p:cNvCxnSpPr/>
          <p:nvPr/>
        </p:nvCxnSpPr>
        <p:spPr>
          <a:xfrm>
            <a:off x="4571992" y="1698348"/>
            <a:ext cx="0" cy="2726400"/>
          </a:xfrm>
          <a:prstGeom prst="straightConnector1">
            <a:avLst/>
          </a:prstGeom>
          <a:noFill/>
          <a:ln w="9525" cap="flat" cmpd="sng">
            <a:solidFill>
              <a:srgbClr val="585A5E"/>
            </a:solidFill>
            <a:prstDash val="solid"/>
            <a:round/>
            <a:headEnd type="none" w="med" len="med"/>
            <a:tailEnd type="none" w="med" len="med"/>
          </a:ln>
        </p:spPr>
      </p:cxnSp>
      <p:cxnSp>
        <p:nvCxnSpPr>
          <p:cNvPr id="408" name="Shape 408"/>
          <p:cNvCxnSpPr/>
          <p:nvPr/>
        </p:nvCxnSpPr>
        <p:spPr>
          <a:xfrm>
            <a:off x="1862118" y="2279269"/>
            <a:ext cx="2699700" cy="0"/>
          </a:xfrm>
          <a:prstGeom prst="straightConnector1">
            <a:avLst/>
          </a:prstGeom>
          <a:noFill/>
          <a:ln w="9525" cap="flat" cmpd="sng">
            <a:solidFill>
              <a:srgbClr val="585A5E"/>
            </a:solidFill>
            <a:prstDash val="solid"/>
            <a:round/>
            <a:headEnd type="none" w="med" len="med"/>
            <a:tailEnd type="triangle" w="med" len="med"/>
          </a:ln>
        </p:spPr>
      </p:cxnSp>
      <p:sp>
        <p:nvSpPr>
          <p:cNvPr id="409" name="Shape 409"/>
          <p:cNvSpPr txBox="1"/>
          <p:nvPr/>
        </p:nvSpPr>
        <p:spPr>
          <a:xfrm>
            <a:off x="2582268" y="1953468"/>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POST (status)</a:t>
            </a:r>
            <a:endParaRPr sz="1300">
              <a:solidFill>
                <a:srgbClr val="585A5E"/>
              </a:solidFill>
              <a:latin typeface="Source Sans Pro"/>
              <a:ea typeface="Source Sans Pro"/>
              <a:cs typeface="Source Sans Pro"/>
              <a:sym typeface="Source Sans Pro"/>
            </a:endParaRPr>
          </a:p>
        </p:txBody>
      </p:sp>
      <p:cxnSp>
        <p:nvCxnSpPr>
          <p:cNvPr id="410" name="Shape 410"/>
          <p:cNvCxnSpPr/>
          <p:nvPr/>
        </p:nvCxnSpPr>
        <p:spPr>
          <a:xfrm rot="10800000">
            <a:off x="1862118" y="4314744"/>
            <a:ext cx="2699700" cy="0"/>
          </a:xfrm>
          <a:prstGeom prst="straightConnector1">
            <a:avLst/>
          </a:prstGeom>
          <a:noFill/>
          <a:ln w="9525" cap="flat" cmpd="sng">
            <a:solidFill>
              <a:srgbClr val="585A5E"/>
            </a:solidFill>
            <a:prstDash val="solid"/>
            <a:round/>
            <a:headEnd type="none" w="med" len="med"/>
            <a:tailEnd type="triangle" w="med" len="med"/>
          </a:ln>
        </p:spPr>
      </p:cxnSp>
      <p:sp>
        <p:nvSpPr>
          <p:cNvPr id="411" name="Shape 411"/>
          <p:cNvSpPr txBox="1"/>
          <p:nvPr/>
        </p:nvSpPr>
        <p:spPr>
          <a:xfrm>
            <a:off x="2631618" y="3988944"/>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grpSp>
        <p:nvGrpSpPr>
          <p:cNvPr id="412" name="Shape 412"/>
          <p:cNvGrpSpPr/>
          <p:nvPr/>
        </p:nvGrpSpPr>
        <p:grpSpPr>
          <a:xfrm>
            <a:off x="6695146" y="1358627"/>
            <a:ext cx="1193799" cy="398450"/>
            <a:chOff x="2247050" y="1401400"/>
            <a:chExt cx="1193799" cy="398450"/>
          </a:xfrm>
        </p:grpSpPr>
        <p:pic>
          <p:nvPicPr>
            <p:cNvPr id="413" name="Shape 413"/>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14" name="Shape 414"/>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twitter</a:t>
              </a:r>
              <a:endParaRPr sz="1300">
                <a:solidFill>
                  <a:srgbClr val="585A5E"/>
                </a:solidFill>
                <a:latin typeface="Source Sans Pro"/>
                <a:ea typeface="Source Sans Pro"/>
                <a:cs typeface="Source Sans Pro"/>
                <a:sym typeface="Source Sans Pro"/>
              </a:endParaRPr>
            </a:p>
          </p:txBody>
        </p:sp>
      </p:grpSp>
      <p:cxnSp>
        <p:nvCxnSpPr>
          <p:cNvPr id="415" name="Shape 415"/>
          <p:cNvCxnSpPr/>
          <p:nvPr/>
        </p:nvCxnSpPr>
        <p:spPr>
          <a:xfrm>
            <a:off x="7292025" y="1695022"/>
            <a:ext cx="0" cy="2703900"/>
          </a:xfrm>
          <a:prstGeom prst="straightConnector1">
            <a:avLst/>
          </a:prstGeom>
          <a:noFill/>
          <a:ln w="9525" cap="flat" cmpd="sng">
            <a:solidFill>
              <a:srgbClr val="585A5E"/>
            </a:solidFill>
            <a:prstDash val="solid"/>
            <a:round/>
            <a:headEnd type="none" w="med" len="med"/>
            <a:tailEnd type="none" w="med" len="med"/>
          </a:ln>
        </p:spPr>
      </p:cxnSp>
      <p:cxnSp>
        <p:nvCxnSpPr>
          <p:cNvPr id="416" name="Shape 416"/>
          <p:cNvCxnSpPr/>
          <p:nvPr/>
        </p:nvCxnSpPr>
        <p:spPr>
          <a:xfrm>
            <a:off x="4590533" y="3059360"/>
            <a:ext cx="2699700" cy="0"/>
          </a:xfrm>
          <a:prstGeom prst="straightConnector1">
            <a:avLst/>
          </a:prstGeom>
          <a:noFill/>
          <a:ln w="9525" cap="flat" cmpd="sng">
            <a:solidFill>
              <a:srgbClr val="585A5E"/>
            </a:solidFill>
            <a:prstDash val="solid"/>
            <a:round/>
            <a:headEnd type="none" w="med" len="med"/>
            <a:tailEnd type="triangle" w="med" len="med"/>
          </a:ln>
        </p:spPr>
      </p:cxnSp>
      <p:sp>
        <p:nvSpPr>
          <p:cNvPr id="417" name="Shape 417"/>
          <p:cNvSpPr txBox="1"/>
          <p:nvPr/>
        </p:nvSpPr>
        <p:spPr>
          <a:xfrm>
            <a:off x="5310683" y="2733576"/>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tweet (status)</a:t>
            </a:r>
            <a:endParaRPr sz="1300">
              <a:solidFill>
                <a:srgbClr val="585A5E"/>
              </a:solidFill>
              <a:latin typeface="Source Sans Pro"/>
              <a:ea typeface="Source Sans Pro"/>
              <a:cs typeface="Source Sans Pro"/>
              <a:sym typeface="Source Sans Pro"/>
            </a:endParaRPr>
          </a:p>
        </p:txBody>
      </p:sp>
      <p:cxnSp>
        <p:nvCxnSpPr>
          <p:cNvPr id="418" name="Shape 418"/>
          <p:cNvCxnSpPr/>
          <p:nvPr/>
        </p:nvCxnSpPr>
        <p:spPr>
          <a:xfrm rot="10800000">
            <a:off x="4590533" y="3458452"/>
            <a:ext cx="2699700" cy="0"/>
          </a:xfrm>
          <a:prstGeom prst="straightConnector1">
            <a:avLst/>
          </a:prstGeom>
          <a:noFill/>
          <a:ln w="9525" cap="flat" cmpd="sng">
            <a:solidFill>
              <a:srgbClr val="585A5E"/>
            </a:solidFill>
            <a:prstDash val="solid"/>
            <a:round/>
            <a:headEnd type="none" w="med" len="med"/>
            <a:tailEnd type="triangle" w="med" len="med"/>
          </a:ln>
        </p:spPr>
      </p:cxnSp>
      <p:sp>
        <p:nvSpPr>
          <p:cNvPr id="419" name="Shape 419"/>
          <p:cNvSpPr txBox="1"/>
          <p:nvPr/>
        </p:nvSpPr>
        <p:spPr>
          <a:xfrm>
            <a:off x="5360033" y="3132652"/>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sp>
        <p:nvSpPr>
          <p:cNvPr id="420" name="Shape 420"/>
          <p:cNvSpPr/>
          <p:nvPr/>
        </p:nvSpPr>
        <p:spPr>
          <a:xfrm>
            <a:off x="3981458" y="2481562"/>
            <a:ext cx="1193700" cy="3258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Source Sans Pro"/>
                <a:ea typeface="Source Sans Pro"/>
                <a:cs typeface="Source Sans Pro"/>
                <a:sym typeface="Source Sans Pro"/>
              </a:rPr>
              <a:t>transform</a:t>
            </a:r>
            <a:endParaRPr sz="1300">
              <a:latin typeface="Source Sans Pro"/>
              <a:ea typeface="Source Sans Pro"/>
              <a:cs typeface="Source Sans Pro"/>
              <a:sym typeface="Source Sans Pro"/>
            </a:endParaRPr>
          </a:p>
        </p:txBody>
      </p:sp>
      <p:sp>
        <p:nvSpPr>
          <p:cNvPr id="421" name="Shape 421"/>
          <p:cNvSpPr/>
          <p:nvPr/>
        </p:nvSpPr>
        <p:spPr>
          <a:xfrm>
            <a:off x="3979799" y="3706588"/>
            <a:ext cx="1193700" cy="3258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Source Sans Pro"/>
                <a:ea typeface="Source Sans Pro"/>
                <a:cs typeface="Source Sans Pro"/>
                <a:sym typeface="Source Sans Pro"/>
              </a:rPr>
              <a:t>transform</a:t>
            </a:r>
            <a:endParaRPr sz="1300">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title"/>
          </p:nvPr>
        </p:nvSpPr>
        <p:spPr>
          <a:xfrm>
            <a:off x="2370625" y="2150850"/>
            <a:ext cx="4501500" cy="8832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Docker &amp; Kubernetes</a:t>
            </a:r>
            <a:endParaRPr sz="3200">
              <a:solidFill>
                <a:srgbClr val="FFFFFF"/>
              </a:solidFill>
              <a:latin typeface="Roboto"/>
              <a:ea typeface="Roboto"/>
              <a:cs typeface="Roboto"/>
              <a:sym typeface="Roboto"/>
            </a:endParaRPr>
          </a:p>
        </p:txBody>
      </p:sp>
      <p:pic>
        <p:nvPicPr>
          <p:cNvPr id="427" name="Shape 427"/>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2370625" y="2150850"/>
            <a:ext cx="45015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Observability</a:t>
            </a:r>
            <a:endParaRPr sz="3200">
              <a:solidFill>
                <a:srgbClr val="FFFFFF"/>
              </a:solidFill>
              <a:latin typeface="Roboto"/>
              <a:ea typeface="Roboto"/>
              <a:cs typeface="Roboto"/>
              <a:sym typeface="Roboto"/>
            </a:endParaRPr>
          </a:p>
        </p:txBody>
      </p:sp>
      <p:pic>
        <p:nvPicPr>
          <p:cNvPr id="433" name="Shape 433"/>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439" name="Shape 4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200">
                <a:solidFill>
                  <a:srgbClr val="585A5E"/>
                </a:solidFill>
                <a:latin typeface="Roboto Light"/>
                <a:ea typeface="Roboto Light"/>
                <a:cs typeface="Roboto Light"/>
                <a:sym typeface="Roboto Light"/>
              </a:rPr>
              <a:t>Jaeger</a:t>
            </a:r>
            <a:endParaRPr/>
          </a:p>
        </p:txBody>
      </p:sp>
      <p:pic>
        <p:nvPicPr>
          <p:cNvPr id="440" name="Shape 440"/>
          <p:cNvPicPr preferRelativeResize="0"/>
          <p:nvPr/>
        </p:nvPicPr>
        <p:blipFill>
          <a:blip r:embed="rId4">
            <a:alphaModFix/>
          </a:blip>
          <a:stretch>
            <a:fillRect/>
          </a:stretch>
        </p:blipFill>
        <p:spPr>
          <a:xfrm>
            <a:off x="1520350" y="1017725"/>
            <a:ext cx="6103303" cy="36577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Shape 4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200" dirty="0">
                <a:solidFill>
                  <a:srgbClr val="585A5E"/>
                </a:solidFill>
                <a:latin typeface="Roboto Light"/>
                <a:ea typeface="Roboto Light"/>
                <a:cs typeface="Roboto Light"/>
                <a:sym typeface="Roboto Light"/>
              </a:rPr>
              <a:t>Prometheus + Grafana</a:t>
            </a:r>
            <a:endParaRPr dirty="0"/>
          </a:p>
        </p:txBody>
      </p:sp>
      <p:pic>
        <p:nvPicPr>
          <p:cNvPr id="447" name="Shape 447"/>
          <p:cNvPicPr preferRelativeResize="0"/>
          <p:nvPr/>
        </p:nvPicPr>
        <p:blipFill>
          <a:blip r:embed="rId3">
            <a:alphaModFix/>
          </a:blip>
          <a:stretch>
            <a:fillRect/>
          </a:stretch>
        </p:blipFill>
        <p:spPr>
          <a:xfrm>
            <a:off x="178425" y="4783276"/>
            <a:ext cx="1039551" cy="191825"/>
          </a:xfrm>
          <a:prstGeom prst="rect">
            <a:avLst/>
          </a:prstGeom>
          <a:noFill/>
          <a:ln>
            <a:noFill/>
          </a:ln>
        </p:spPr>
      </p:pic>
      <p:pic>
        <p:nvPicPr>
          <p:cNvPr id="2" name="Picture 1">
            <a:extLst>
              <a:ext uri="{FF2B5EF4-FFF2-40B4-BE49-F238E27FC236}">
                <a16:creationId xmlns:a16="http://schemas.microsoft.com/office/drawing/2014/main" id="{7924120E-20D2-7543-8740-74F7892225A1}"/>
              </a:ext>
            </a:extLst>
          </p:cNvPr>
          <p:cNvPicPr>
            <a:picLocks noChangeAspect="1"/>
          </p:cNvPicPr>
          <p:nvPr/>
        </p:nvPicPr>
        <p:blipFill>
          <a:blip r:embed="rId4"/>
          <a:stretch>
            <a:fillRect/>
          </a:stretch>
        </p:blipFill>
        <p:spPr>
          <a:xfrm>
            <a:off x="1589696" y="1017725"/>
            <a:ext cx="5964607" cy="394428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200">
                <a:solidFill>
                  <a:srgbClr val="585A5E"/>
                </a:solidFill>
                <a:latin typeface="Roboto Light"/>
                <a:ea typeface="Roboto Light"/>
                <a:cs typeface="Roboto Light"/>
                <a:sym typeface="Roboto Light"/>
              </a:rPr>
              <a:t>ElasticSearch / Kibana / Logstash (ELK)</a:t>
            </a:r>
            <a:endParaRPr/>
          </a:p>
        </p:txBody>
      </p:sp>
      <p:pic>
        <p:nvPicPr>
          <p:cNvPr id="453" name="Shape 453"/>
          <p:cNvPicPr preferRelativeResize="0"/>
          <p:nvPr/>
        </p:nvPicPr>
        <p:blipFill>
          <a:blip r:embed="rId3">
            <a:alphaModFix/>
          </a:blip>
          <a:stretch>
            <a:fillRect/>
          </a:stretch>
        </p:blipFill>
        <p:spPr>
          <a:xfrm>
            <a:off x="1050188" y="1084550"/>
            <a:ext cx="7043626" cy="3467399"/>
          </a:xfrm>
          <a:prstGeom prst="rect">
            <a:avLst/>
          </a:prstGeom>
          <a:noFill/>
          <a:ln>
            <a:noFill/>
          </a:ln>
        </p:spPr>
      </p:pic>
      <p:pic>
        <p:nvPicPr>
          <p:cNvPr id="454" name="Shape 454"/>
          <p:cNvPicPr preferRelativeResize="0"/>
          <p:nvPr/>
        </p:nvPicPr>
        <p:blipFill>
          <a:blip r:embed="rId4">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9EA"/>
        </a:solidFill>
        <a:effectLst/>
      </p:bgPr>
    </p:bg>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315475" y="136150"/>
            <a:ext cx="8238900" cy="66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Increasing demand is causing disaggregation</a:t>
            </a:r>
            <a:endParaRPr sz="2200">
              <a:solidFill>
                <a:srgbClr val="585A5E"/>
              </a:solidFill>
              <a:latin typeface="Roboto Light"/>
              <a:ea typeface="Roboto Light"/>
              <a:cs typeface="Roboto Light"/>
              <a:sym typeface="Roboto Light"/>
            </a:endParaRPr>
          </a:p>
        </p:txBody>
      </p:sp>
      <p:pic>
        <p:nvPicPr>
          <p:cNvPr id="259" name="Shape 259"/>
          <p:cNvPicPr preferRelativeResize="0"/>
          <p:nvPr/>
        </p:nvPicPr>
        <p:blipFill>
          <a:blip r:embed="rId3">
            <a:alphaModFix/>
          </a:blip>
          <a:stretch>
            <a:fillRect/>
          </a:stretch>
        </p:blipFill>
        <p:spPr>
          <a:xfrm>
            <a:off x="178425" y="4783276"/>
            <a:ext cx="1039551" cy="191825"/>
          </a:xfrm>
          <a:prstGeom prst="rect">
            <a:avLst/>
          </a:prstGeom>
          <a:noFill/>
          <a:ln>
            <a:noFill/>
          </a:ln>
        </p:spPr>
      </p:pic>
      <p:pic>
        <p:nvPicPr>
          <p:cNvPr id="260" name="Shape 260"/>
          <p:cNvPicPr preferRelativeResize="0"/>
          <p:nvPr/>
        </p:nvPicPr>
        <p:blipFill>
          <a:blip r:embed="rId4">
            <a:alphaModFix/>
          </a:blip>
          <a:stretch>
            <a:fillRect/>
          </a:stretch>
        </p:blipFill>
        <p:spPr>
          <a:xfrm>
            <a:off x="327706" y="136150"/>
            <a:ext cx="8488588" cy="4779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xfrm>
            <a:off x="2370625" y="2150850"/>
            <a:ext cx="45015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3200">
                <a:solidFill>
                  <a:schemeClr val="lt1"/>
                </a:solidFill>
                <a:latin typeface="Roboto"/>
                <a:ea typeface="Roboto"/>
                <a:cs typeface="Roboto"/>
                <a:sym typeface="Roboto"/>
              </a:rPr>
              <a:t>Circuit Breaker</a:t>
            </a:r>
            <a:endParaRPr sz="3200">
              <a:solidFill>
                <a:srgbClr val="FFFFFF"/>
              </a:solidFill>
              <a:latin typeface="Roboto"/>
              <a:ea typeface="Roboto"/>
              <a:cs typeface="Roboto"/>
              <a:sym typeface="Roboto"/>
            </a:endParaRPr>
          </a:p>
        </p:txBody>
      </p:sp>
      <p:pic>
        <p:nvPicPr>
          <p:cNvPr id="460" name="Shape 460"/>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Shape 465"/>
          <p:cNvPicPr preferRelativeResize="0"/>
          <p:nvPr/>
        </p:nvPicPr>
        <p:blipFill>
          <a:blip r:embed="rId3">
            <a:alphaModFix/>
          </a:blip>
          <a:stretch>
            <a:fillRect/>
          </a:stretch>
        </p:blipFill>
        <p:spPr>
          <a:xfrm>
            <a:off x="178425" y="4783276"/>
            <a:ext cx="1039551" cy="191825"/>
          </a:xfrm>
          <a:prstGeom prst="rect">
            <a:avLst/>
          </a:prstGeom>
          <a:noFill/>
          <a:ln>
            <a:noFill/>
          </a:ln>
        </p:spPr>
      </p:pic>
      <p:grpSp>
        <p:nvGrpSpPr>
          <p:cNvPr id="466" name="Shape 466"/>
          <p:cNvGrpSpPr/>
          <p:nvPr/>
        </p:nvGrpSpPr>
        <p:grpSpPr>
          <a:xfrm>
            <a:off x="935410" y="1183794"/>
            <a:ext cx="1193799" cy="398450"/>
            <a:chOff x="2247050" y="1401400"/>
            <a:chExt cx="1193799" cy="398450"/>
          </a:xfrm>
        </p:grpSpPr>
        <p:pic>
          <p:nvPicPr>
            <p:cNvPr id="467" name="Shape 467"/>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68" name="Shape 468"/>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469" name="Shape 469"/>
          <p:cNvSpPr/>
          <p:nvPr/>
        </p:nvSpPr>
        <p:spPr>
          <a:xfrm>
            <a:off x="2878972" y="1236769"/>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470" name="Shape 470"/>
          <p:cNvCxnSpPr/>
          <p:nvPr/>
        </p:nvCxnSpPr>
        <p:spPr>
          <a:xfrm>
            <a:off x="1532305" y="1521285"/>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471" name="Shape 471"/>
          <p:cNvCxnSpPr/>
          <p:nvPr/>
        </p:nvCxnSpPr>
        <p:spPr>
          <a:xfrm>
            <a:off x="3560129" y="1521255"/>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472" name="Shape 472"/>
          <p:cNvCxnSpPr/>
          <p:nvPr/>
        </p:nvCxnSpPr>
        <p:spPr>
          <a:xfrm>
            <a:off x="1542472" y="1891169"/>
            <a:ext cx="2024700" cy="0"/>
          </a:xfrm>
          <a:prstGeom prst="straightConnector1">
            <a:avLst/>
          </a:prstGeom>
          <a:noFill/>
          <a:ln w="9525" cap="flat" cmpd="sng">
            <a:solidFill>
              <a:srgbClr val="585A5E"/>
            </a:solidFill>
            <a:prstDash val="solid"/>
            <a:round/>
            <a:headEnd type="none" w="med" len="med"/>
            <a:tailEnd type="triangle" w="med" len="med"/>
          </a:ln>
        </p:spPr>
      </p:cxnSp>
      <p:cxnSp>
        <p:nvCxnSpPr>
          <p:cNvPr id="473" name="Shape 473"/>
          <p:cNvCxnSpPr/>
          <p:nvPr/>
        </p:nvCxnSpPr>
        <p:spPr>
          <a:xfrm rot="10800000">
            <a:off x="1542380" y="3768548"/>
            <a:ext cx="2024700" cy="0"/>
          </a:xfrm>
          <a:prstGeom prst="straightConnector1">
            <a:avLst/>
          </a:prstGeom>
          <a:noFill/>
          <a:ln w="9525" cap="flat" cmpd="sng">
            <a:solidFill>
              <a:srgbClr val="585A5E"/>
            </a:solidFill>
            <a:prstDash val="solid"/>
            <a:round/>
            <a:headEnd type="none" w="med" len="med"/>
            <a:tailEnd type="triangle" w="med" len="med"/>
          </a:ln>
        </p:spPr>
      </p:cxnSp>
      <p:sp>
        <p:nvSpPr>
          <p:cNvPr id="474" name="Shape 474"/>
          <p:cNvSpPr txBox="1"/>
          <p:nvPr/>
        </p:nvSpPr>
        <p:spPr>
          <a:xfrm>
            <a:off x="1965860" y="3442744"/>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grpSp>
        <p:nvGrpSpPr>
          <p:cNvPr id="475" name="Shape 475"/>
          <p:cNvGrpSpPr/>
          <p:nvPr/>
        </p:nvGrpSpPr>
        <p:grpSpPr>
          <a:xfrm>
            <a:off x="4791355" y="1116915"/>
            <a:ext cx="1589066" cy="530377"/>
            <a:chOff x="2247050" y="1401400"/>
            <a:chExt cx="1193799" cy="398450"/>
          </a:xfrm>
        </p:grpSpPr>
        <p:pic>
          <p:nvPicPr>
            <p:cNvPr id="476" name="Shape 476"/>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77" name="Shape 477"/>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Simpson quotes</a:t>
              </a:r>
              <a:endParaRPr sz="1300">
                <a:solidFill>
                  <a:srgbClr val="585A5E"/>
                </a:solidFill>
                <a:latin typeface="Source Sans Pro"/>
                <a:ea typeface="Source Sans Pro"/>
                <a:cs typeface="Source Sans Pro"/>
                <a:sym typeface="Source Sans Pro"/>
              </a:endParaRPr>
            </a:p>
          </p:txBody>
        </p:sp>
      </p:grpSp>
      <p:cxnSp>
        <p:nvCxnSpPr>
          <p:cNvPr id="478" name="Shape 478"/>
          <p:cNvCxnSpPr/>
          <p:nvPr/>
        </p:nvCxnSpPr>
        <p:spPr>
          <a:xfrm>
            <a:off x="5585852" y="1592801"/>
            <a:ext cx="0" cy="2433600"/>
          </a:xfrm>
          <a:prstGeom prst="straightConnector1">
            <a:avLst/>
          </a:prstGeom>
          <a:noFill/>
          <a:ln w="9525" cap="flat" cmpd="sng">
            <a:solidFill>
              <a:srgbClr val="585A5E"/>
            </a:solidFill>
            <a:prstDash val="solid"/>
            <a:round/>
            <a:headEnd type="none" w="med" len="med"/>
            <a:tailEnd type="none" w="med" len="med"/>
          </a:ln>
        </p:spPr>
      </p:cxnSp>
      <p:cxnSp>
        <p:nvCxnSpPr>
          <p:cNvPr id="479" name="Shape 479"/>
          <p:cNvCxnSpPr/>
          <p:nvPr/>
        </p:nvCxnSpPr>
        <p:spPr>
          <a:xfrm rot="10800000" flipH="1">
            <a:off x="3560109" y="2263945"/>
            <a:ext cx="2024100" cy="13500"/>
          </a:xfrm>
          <a:prstGeom prst="straightConnector1">
            <a:avLst/>
          </a:prstGeom>
          <a:noFill/>
          <a:ln w="9525" cap="flat" cmpd="sng">
            <a:solidFill>
              <a:srgbClr val="585A5E"/>
            </a:solidFill>
            <a:prstDash val="solid"/>
            <a:round/>
            <a:headEnd type="none" w="med" len="med"/>
            <a:tailEnd type="triangle" w="med" len="med"/>
          </a:ln>
        </p:spPr>
      </p:cxnSp>
      <p:sp>
        <p:nvSpPr>
          <p:cNvPr id="480" name="Shape 480"/>
          <p:cNvSpPr txBox="1"/>
          <p:nvPr/>
        </p:nvSpPr>
        <p:spPr>
          <a:xfrm>
            <a:off x="3942459" y="1926839"/>
            <a:ext cx="1259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GET</a:t>
            </a:r>
            <a:endParaRPr sz="1300">
              <a:solidFill>
                <a:srgbClr val="585A5E"/>
              </a:solidFill>
              <a:latin typeface="Source Sans Pro"/>
              <a:ea typeface="Source Sans Pro"/>
              <a:cs typeface="Source Sans Pro"/>
              <a:sym typeface="Source Sans Pro"/>
            </a:endParaRPr>
          </a:p>
        </p:txBody>
      </p:sp>
      <p:cxnSp>
        <p:nvCxnSpPr>
          <p:cNvPr id="481" name="Shape 481"/>
          <p:cNvCxnSpPr/>
          <p:nvPr/>
        </p:nvCxnSpPr>
        <p:spPr>
          <a:xfrm rot="10800000">
            <a:off x="3564009" y="2650221"/>
            <a:ext cx="2016300" cy="0"/>
          </a:xfrm>
          <a:prstGeom prst="straightConnector1">
            <a:avLst/>
          </a:prstGeom>
          <a:noFill/>
          <a:ln w="9525" cap="flat" cmpd="sng">
            <a:solidFill>
              <a:srgbClr val="585A5E"/>
            </a:solidFill>
            <a:prstDash val="solid"/>
            <a:round/>
            <a:headEnd type="none" w="med" len="med"/>
            <a:tailEnd type="triangle" w="med" len="med"/>
          </a:ln>
        </p:spPr>
      </p:cxnSp>
      <p:sp>
        <p:nvSpPr>
          <p:cNvPr id="482" name="Shape 482"/>
          <p:cNvSpPr txBox="1"/>
          <p:nvPr/>
        </p:nvSpPr>
        <p:spPr>
          <a:xfrm>
            <a:off x="3991809" y="2300940"/>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quote</a:t>
            </a:r>
            <a:endParaRPr sz="1300">
              <a:solidFill>
                <a:srgbClr val="585A5E"/>
              </a:solidFill>
              <a:latin typeface="Source Sans Pro"/>
              <a:ea typeface="Source Sans Pro"/>
              <a:cs typeface="Source Sans Pro"/>
              <a:sym typeface="Source Sans Pro"/>
            </a:endParaRPr>
          </a:p>
        </p:txBody>
      </p:sp>
      <p:grpSp>
        <p:nvGrpSpPr>
          <p:cNvPr id="483" name="Shape 483"/>
          <p:cNvGrpSpPr/>
          <p:nvPr/>
        </p:nvGrpSpPr>
        <p:grpSpPr>
          <a:xfrm>
            <a:off x="7014791" y="1182877"/>
            <a:ext cx="1193799" cy="398450"/>
            <a:chOff x="2247050" y="1401400"/>
            <a:chExt cx="1193799" cy="398450"/>
          </a:xfrm>
        </p:grpSpPr>
        <p:pic>
          <p:nvPicPr>
            <p:cNvPr id="484" name="Shape 484"/>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85" name="Shape 485"/>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twitter</a:t>
              </a:r>
              <a:endParaRPr sz="1300">
                <a:solidFill>
                  <a:srgbClr val="585A5E"/>
                </a:solidFill>
                <a:latin typeface="Source Sans Pro"/>
                <a:ea typeface="Source Sans Pro"/>
                <a:cs typeface="Source Sans Pro"/>
                <a:sym typeface="Source Sans Pro"/>
              </a:endParaRPr>
            </a:p>
          </p:txBody>
        </p:sp>
      </p:grpSp>
      <p:cxnSp>
        <p:nvCxnSpPr>
          <p:cNvPr id="486" name="Shape 486"/>
          <p:cNvCxnSpPr/>
          <p:nvPr/>
        </p:nvCxnSpPr>
        <p:spPr>
          <a:xfrm>
            <a:off x="7611655" y="1519274"/>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487" name="Shape 487"/>
          <p:cNvCxnSpPr/>
          <p:nvPr/>
        </p:nvCxnSpPr>
        <p:spPr>
          <a:xfrm>
            <a:off x="3559934" y="3022996"/>
            <a:ext cx="4056900" cy="0"/>
          </a:xfrm>
          <a:prstGeom prst="straightConnector1">
            <a:avLst/>
          </a:prstGeom>
          <a:noFill/>
          <a:ln w="9525" cap="flat" cmpd="sng">
            <a:solidFill>
              <a:srgbClr val="585A5E"/>
            </a:solidFill>
            <a:prstDash val="solid"/>
            <a:round/>
            <a:headEnd type="none" w="med" len="med"/>
            <a:tailEnd type="triangle" w="med" len="med"/>
          </a:ln>
        </p:spPr>
      </p:cxnSp>
      <p:sp>
        <p:nvSpPr>
          <p:cNvPr id="488" name="Shape 488"/>
          <p:cNvSpPr txBox="1"/>
          <p:nvPr/>
        </p:nvSpPr>
        <p:spPr>
          <a:xfrm>
            <a:off x="6019459" y="2697202"/>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tweet (quote)</a:t>
            </a:r>
            <a:endParaRPr sz="1300">
              <a:solidFill>
                <a:srgbClr val="585A5E"/>
              </a:solidFill>
              <a:latin typeface="Source Sans Pro"/>
              <a:ea typeface="Source Sans Pro"/>
              <a:cs typeface="Source Sans Pro"/>
              <a:sym typeface="Source Sans Pro"/>
            </a:endParaRPr>
          </a:p>
        </p:txBody>
      </p:sp>
      <p:cxnSp>
        <p:nvCxnSpPr>
          <p:cNvPr id="489" name="Shape 489"/>
          <p:cNvCxnSpPr/>
          <p:nvPr/>
        </p:nvCxnSpPr>
        <p:spPr>
          <a:xfrm rot="10800000">
            <a:off x="3557446" y="3395772"/>
            <a:ext cx="4056900" cy="0"/>
          </a:xfrm>
          <a:prstGeom prst="straightConnector1">
            <a:avLst/>
          </a:prstGeom>
          <a:noFill/>
          <a:ln w="9525" cap="flat" cmpd="sng">
            <a:solidFill>
              <a:srgbClr val="585A5E"/>
            </a:solidFill>
            <a:prstDash val="solid"/>
            <a:round/>
            <a:headEnd type="none" w="med" len="med"/>
            <a:tailEnd type="triangle" w="med" len="med"/>
          </a:ln>
        </p:spPr>
      </p:cxnSp>
      <p:sp>
        <p:nvSpPr>
          <p:cNvPr id="490" name="Shape 490"/>
          <p:cNvSpPr txBox="1"/>
          <p:nvPr/>
        </p:nvSpPr>
        <p:spPr>
          <a:xfrm>
            <a:off x="6018409" y="3069977"/>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Shape 495"/>
          <p:cNvPicPr preferRelativeResize="0"/>
          <p:nvPr/>
        </p:nvPicPr>
        <p:blipFill>
          <a:blip r:embed="rId3">
            <a:alphaModFix/>
          </a:blip>
          <a:stretch>
            <a:fillRect/>
          </a:stretch>
        </p:blipFill>
        <p:spPr>
          <a:xfrm>
            <a:off x="178425" y="4783276"/>
            <a:ext cx="1039551" cy="191825"/>
          </a:xfrm>
          <a:prstGeom prst="rect">
            <a:avLst/>
          </a:prstGeom>
          <a:noFill/>
          <a:ln>
            <a:noFill/>
          </a:ln>
        </p:spPr>
      </p:pic>
      <p:grpSp>
        <p:nvGrpSpPr>
          <p:cNvPr id="496" name="Shape 496"/>
          <p:cNvGrpSpPr/>
          <p:nvPr/>
        </p:nvGrpSpPr>
        <p:grpSpPr>
          <a:xfrm>
            <a:off x="935410" y="1183794"/>
            <a:ext cx="1193799" cy="398450"/>
            <a:chOff x="2247050" y="1401400"/>
            <a:chExt cx="1193799" cy="398450"/>
          </a:xfrm>
        </p:grpSpPr>
        <p:pic>
          <p:nvPicPr>
            <p:cNvPr id="497" name="Shape 497"/>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498" name="Shape 498"/>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499" name="Shape 499"/>
          <p:cNvSpPr/>
          <p:nvPr/>
        </p:nvSpPr>
        <p:spPr>
          <a:xfrm>
            <a:off x="2878972" y="1236769"/>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500" name="Shape 500"/>
          <p:cNvCxnSpPr/>
          <p:nvPr/>
        </p:nvCxnSpPr>
        <p:spPr>
          <a:xfrm>
            <a:off x="1532305" y="1521285"/>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501" name="Shape 501"/>
          <p:cNvCxnSpPr/>
          <p:nvPr/>
        </p:nvCxnSpPr>
        <p:spPr>
          <a:xfrm>
            <a:off x="3560129" y="1521255"/>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502" name="Shape 502"/>
          <p:cNvCxnSpPr/>
          <p:nvPr/>
        </p:nvCxnSpPr>
        <p:spPr>
          <a:xfrm>
            <a:off x="1542472" y="1891169"/>
            <a:ext cx="2024700" cy="0"/>
          </a:xfrm>
          <a:prstGeom prst="straightConnector1">
            <a:avLst/>
          </a:prstGeom>
          <a:noFill/>
          <a:ln w="9525" cap="flat" cmpd="sng">
            <a:solidFill>
              <a:srgbClr val="585A5E"/>
            </a:solidFill>
            <a:prstDash val="solid"/>
            <a:round/>
            <a:headEnd type="none" w="med" len="med"/>
            <a:tailEnd type="triangle" w="med" len="med"/>
          </a:ln>
        </p:spPr>
      </p:cxnSp>
      <p:cxnSp>
        <p:nvCxnSpPr>
          <p:cNvPr id="503" name="Shape 503"/>
          <p:cNvCxnSpPr/>
          <p:nvPr/>
        </p:nvCxnSpPr>
        <p:spPr>
          <a:xfrm rot="10800000">
            <a:off x="1542380" y="3768548"/>
            <a:ext cx="2024700" cy="0"/>
          </a:xfrm>
          <a:prstGeom prst="straightConnector1">
            <a:avLst/>
          </a:prstGeom>
          <a:noFill/>
          <a:ln w="9525" cap="flat" cmpd="sng">
            <a:solidFill>
              <a:srgbClr val="585A5E"/>
            </a:solidFill>
            <a:prstDash val="solid"/>
            <a:round/>
            <a:headEnd type="none" w="med" len="med"/>
            <a:tailEnd type="triangle" w="med" len="med"/>
          </a:ln>
        </p:spPr>
      </p:cxnSp>
      <p:sp>
        <p:nvSpPr>
          <p:cNvPr id="504" name="Shape 504"/>
          <p:cNvSpPr txBox="1"/>
          <p:nvPr/>
        </p:nvSpPr>
        <p:spPr>
          <a:xfrm>
            <a:off x="1965860" y="3442744"/>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grpSp>
        <p:nvGrpSpPr>
          <p:cNvPr id="505" name="Shape 505"/>
          <p:cNvGrpSpPr/>
          <p:nvPr/>
        </p:nvGrpSpPr>
        <p:grpSpPr>
          <a:xfrm>
            <a:off x="4791355" y="1116915"/>
            <a:ext cx="1589066" cy="530377"/>
            <a:chOff x="2247050" y="1401400"/>
            <a:chExt cx="1193799" cy="398450"/>
          </a:xfrm>
        </p:grpSpPr>
        <p:pic>
          <p:nvPicPr>
            <p:cNvPr id="506" name="Shape 506"/>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507" name="Shape 507"/>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0000"/>
                  </a:solidFill>
                  <a:latin typeface="Source Sans Pro"/>
                  <a:ea typeface="Source Sans Pro"/>
                  <a:cs typeface="Source Sans Pro"/>
                  <a:sym typeface="Source Sans Pro"/>
                </a:rPr>
                <a:t>Simpson quotes</a:t>
              </a:r>
              <a:endParaRPr sz="1300">
                <a:solidFill>
                  <a:srgbClr val="FF0000"/>
                </a:solidFill>
                <a:latin typeface="Source Sans Pro"/>
                <a:ea typeface="Source Sans Pro"/>
                <a:cs typeface="Source Sans Pro"/>
                <a:sym typeface="Source Sans Pro"/>
              </a:endParaRPr>
            </a:p>
          </p:txBody>
        </p:sp>
      </p:grpSp>
      <p:cxnSp>
        <p:nvCxnSpPr>
          <p:cNvPr id="508" name="Shape 508"/>
          <p:cNvCxnSpPr/>
          <p:nvPr/>
        </p:nvCxnSpPr>
        <p:spPr>
          <a:xfrm>
            <a:off x="5585852" y="1592801"/>
            <a:ext cx="0" cy="2433600"/>
          </a:xfrm>
          <a:prstGeom prst="straightConnector1">
            <a:avLst/>
          </a:prstGeom>
          <a:noFill/>
          <a:ln w="9525" cap="flat" cmpd="sng">
            <a:solidFill>
              <a:srgbClr val="F44747"/>
            </a:solidFill>
            <a:prstDash val="solid"/>
            <a:round/>
            <a:headEnd type="none" w="med" len="med"/>
            <a:tailEnd type="none" w="med" len="med"/>
          </a:ln>
        </p:spPr>
      </p:cxnSp>
      <p:grpSp>
        <p:nvGrpSpPr>
          <p:cNvPr id="509" name="Shape 509"/>
          <p:cNvGrpSpPr/>
          <p:nvPr/>
        </p:nvGrpSpPr>
        <p:grpSpPr>
          <a:xfrm>
            <a:off x="7014791" y="1182877"/>
            <a:ext cx="1193799" cy="398450"/>
            <a:chOff x="2247050" y="1401400"/>
            <a:chExt cx="1193799" cy="398450"/>
          </a:xfrm>
        </p:grpSpPr>
        <p:pic>
          <p:nvPicPr>
            <p:cNvPr id="510" name="Shape 510"/>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511" name="Shape 511"/>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twitter</a:t>
              </a:r>
              <a:endParaRPr sz="1300">
                <a:solidFill>
                  <a:srgbClr val="585A5E"/>
                </a:solidFill>
                <a:latin typeface="Source Sans Pro"/>
                <a:ea typeface="Source Sans Pro"/>
                <a:cs typeface="Source Sans Pro"/>
                <a:sym typeface="Source Sans Pro"/>
              </a:endParaRPr>
            </a:p>
          </p:txBody>
        </p:sp>
      </p:grpSp>
      <p:cxnSp>
        <p:nvCxnSpPr>
          <p:cNvPr id="512" name="Shape 512"/>
          <p:cNvCxnSpPr/>
          <p:nvPr/>
        </p:nvCxnSpPr>
        <p:spPr>
          <a:xfrm>
            <a:off x="7611655" y="1519274"/>
            <a:ext cx="0" cy="2505300"/>
          </a:xfrm>
          <a:prstGeom prst="straightConnector1">
            <a:avLst/>
          </a:prstGeom>
          <a:noFill/>
          <a:ln w="9525" cap="flat" cmpd="sng">
            <a:solidFill>
              <a:srgbClr val="585A5E"/>
            </a:solidFill>
            <a:prstDash val="solid"/>
            <a:round/>
            <a:headEnd type="none" w="med" len="med"/>
            <a:tailEnd type="none" w="med" len="med"/>
          </a:ln>
        </p:spPr>
      </p:cxnSp>
      <p:cxnSp>
        <p:nvCxnSpPr>
          <p:cNvPr id="513" name="Shape 513"/>
          <p:cNvCxnSpPr/>
          <p:nvPr/>
        </p:nvCxnSpPr>
        <p:spPr>
          <a:xfrm>
            <a:off x="3559934" y="3022996"/>
            <a:ext cx="4056900" cy="0"/>
          </a:xfrm>
          <a:prstGeom prst="straightConnector1">
            <a:avLst/>
          </a:prstGeom>
          <a:noFill/>
          <a:ln w="9525" cap="flat" cmpd="sng">
            <a:solidFill>
              <a:srgbClr val="585A5E"/>
            </a:solidFill>
            <a:prstDash val="solid"/>
            <a:round/>
            <a:headEnd type="none" w="med" len="med"/>
            <a:tailEnd type="triangle" w="med" len="med"/>
          </a:ln>
        </p:spPr>
      </p:cxnSp>
      <p:sp>
        <p:nvSpPr>
          <p:cNvPr id="514" name="Shape 514"/>
          <p:cNvSpPr txBox="1"/>
          <p:nvPr/>
        </p:nvSpPr>
        <p:spPr>
          <a:xfrm>
            <a:off x="6019459" y="2697202"/>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tweet</a:t>
            </a:r>
            <a:endParaRPr sz="1300">
              <a:solidFill>
                <a:srgbClr val="585A5E"/>
              </a:solidFill>
              <a:latin typeface="Source Sans Pro"/>
              <a:ea typeface="Source Sans Pro"/>
              <a:cs typeface="Source Sans Pro"/>
              <a:sym typeface="Source Sans Pro"/>
            </a:endParaRPr>
          </a:p>
        </p:txBody>
      </p:sp>
      <p:cxnSp>
        <p:nvCxnSpPr>
          <p:cNvPr id="515" name="Shape 515"/>
          <p:cNvCxnSpPr/>
          <p:nvPr/>
        </p:nvCxnSpPr>
        <p:spPr>
          <a:xfrm rot="10800000">
            <a:off x="3557446" y="3395772"/>
            <a:ext cx="4056900" cy="0"/>
          </a:xfrm>
          <a:prstGeom prst="straightConnector1">
            <a:avLst/>
          </a:prstGeom>
          <a:noFill/>
          <a:ln w="9525" cap="flat" cmpd="sng">
            <a:solidFill>
              <a:srgbClr val="585A5E"/>
            </a:solidFill>
            <a:prstDash val="solid"/>
            <a:round/>
            <a:headEnd type="none" w="med" len="med"/>
            <a:tailEnd type="triangle" w="med" len="med"/>
          </a:ln>
        </p:spPr>
      </p:cxnSp>
      <p:sp>
        <p:nvSpPr>
          <p:cNvPr id="516" name="Shape 516"/>
          <p:cNvSpPr txBox="1"/>
          <p:nvPr/>
        </p:nvSpPr>
        <p:spPr>
          <a:xfrm>
            <a:off x="6018409" y="3069977"/>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response</a:t>
            </a:r>
            <a:endParaRPr sz="1300">
              <a:solidFill>
                <a:srgbClr val="585A5E"/>
              </a:solidFill>
              <a:latin typeface="Source Sans Pro"/>
              <a:ea typeface="Source Sans Pro"/>
              <a:cs typeface="Source Sans Pro"/>
              <a:sym typeface="Source Sans Pro"/>
            </a:endParaRPr>
          </a:p>
        </p:txBody>
      </p:sp>
      <p:sp>
        <p:nvSpPr>
          <p:cNvPr id="517" name="Shape 517"/>
          <p:cNvSpPr/>
          <p:nvPr/>
        </p:nvSpPr>
        <p:spPr>
          <a:xfrm>
            <a:off x="2927992" y="2153525"/>
            <a:ext cx="1278900" cy="6180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Source Sans Pro"/>
                <a:ea typeface="Source Sans Pro"/>
                <a:cs typeface="Source Sans Pro"/>
                <a:sym typeface="Source Sans Pro"/>
              </a:rPr>
              <a:t>Open </a:t>
            </a:r>
            <a:endParaRPr sz="1300">
              <a:latin typeface="Source Sans Pro"/>
              <a:ea typeface="Source Sans Pro"/>
              <a:cs typeface="Source Sans Pro"/>
              <a:sym typeface="Source Sans Pro"/>
            </a:endParaRPr>
          </a:p>
          <a:p>
            <a:pPr marL="0" lvl="0" indent="0" algn="ctr">
              <a:spcBef>
                <a:spcPts val="0"/>
              </a:spcBef>
              <a:spcAft>
                <a:spcPts val="0"/>
              </a:spcAft>
              <a:buNone/>
            </a:pPr>
            <a:r>
              <a:rPr lang="en" sz="1300">
                <a:latin typeface="Source Sans Pro"/>
                <a:ea typeface="Source Sans Pro"/>
                <a:cs typeface="Source Sans Pro"/>
                <a:sym typeface="Source Sans Pro"/>
              </a:rPr>
              <a:t>Circuit Breaker logic</a:t>
            </a:r>
            <a:endParaRPr sz="1300">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2370625" y="2150850"/>
            <a:ext cx="45015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chemeClr val="lt1"/>
                </a:solidFill>
                <a:latin typeface="Roboto"/>
                <a:ea typeface="Roboto"/>
                <a:cs typeface="Roboto"/>
                <a:sym typeface="Roboto"/>
              </a:rPr>
              <a:t>Asynchronous</a:t>
            </a:r>
            <a:endParaRPr sz="3200">
              <a:solidFill>
                <a:srgbClr val="FFFFFF"/>
              </a:solidFill>
              <a:latin typeface="Roboto"/>
              <a:ea typeface="Roboto"/>
              <a:cs typeface="Roboto"/>
              <a:sym typeface="Roboto"/>
            </a:endParaRPr>
          </a:p>
        </p:txBody>
      </p:sp>
      <p:pic>
        <p:nvPicPr>
          <p:cNvPr id="523" name="Shape 523"/>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Shape 528"/>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529" name="Shape 529"/>
          <p:cNvSpPr txBox="1">
            <a:spLocks noGrp="1"/>
          </p:cNvSpPr>
          <p:nvPr>
            <p:ph type="title"/>
          </p:nvPr>
        </p:nvSpPr>
        <p:spPr>
          <a:xfrm>
            <a:off x="2071700" y="2150850"/>
            <a:ext cx="51969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Swagger</a:t>
            </a:r>
            <a:endParaRPr sz="3200">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2071700" y="2150850"/>
            <a:ext cx="51969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Sequence Diagrammatic</a:t>
            </a:r>
            <a:endParaRPr sz="3200">
              <a:solidFill>
                <a:srgbClr val="FFFFFF"/>
              </a:solidFill>
              <a:latin typeface="Roboto"/>
              <a:ea typeface="Roboto"/>
              <a:cs typeface="Roboto"/>
              <a:sym typeface="Roboto"/>
            </a:endParaRPr>
          </a:p>
        </p:txBody>
      </p:sp>
      <p:pic>
        <p:nvPicPr>
          <p:cNvPr id="535" name="Shape 535"/>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Shape 540"/>
          <p:cNvPicPr preferRelativeResize="0"/>
          <p:nvPr/>
        </p:nvPicPr>
        <p:blipFill>
          <a:blip r:embed="rId3">
            <a:alphaModFix/>
          </a:blip>
          <a:stretch>
            <a:fillRect/>
          </a:stretch>
        </p:blipFill>
        <p:spPr>
          <a:xfrm>
            <a:off x="952625" y="492975"/>
            <a:ext cx="6964601" cy="4037450"/>
          </a:xfrm>
          <a:prstGeom prst="rect">
            <a:avLst/>
          </a:prstGeom>
          <a:noFill/>
          <a:ln>
            <a:noFill/>
          </a:ln>
        </p:spPr>
      </p:pic>
      <p:pic>
        <p:nvPicPr>
          <p:cNvPr id="541" name="Shape 541"/>
          <p:cNvPicPr preferRelativeResize="0"/>
          <p:nvPr/>
        </p:nvPicPr>
        <p:blipFill>
          <a:blip r:embed="rId4">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2370625" y="2150850"/>
            <a:ext cx="45015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Versus Spring</a:t>
            </a:r>
            <a:endParaRPr sz="3200">
              <a:solidFill>
                <a:srgbClr val="FFFFFF"/>
              </a:solidFill>
              <a:latin typeface="Roboto"/>
              <a:ea typeface="Roboto"/>
              <a:cs typeface="Roboto"/>
              <a:sym typeface="Roboto"/>
            </a:endParaRPr>
          </a:p>
        </p:txBody>
      </p:sp>
      <p:pic>
        <p:nvPicPr>
          <p:cNvPr id="563" name="Shape 563"/>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7"/>
        <p:cNvGrpSpPr/>
        <p:nvPr/>
      </p:nvGrpSpPr>
      <p:grpSpPr>
        <a:xfrm>
          <a:off x="0" y="0"/>
          <a:ext cx="0" cy="0"/>
          <a:chOff x="0" y="0"/>
          <a:chExt cx="0" cy="0"/>
        </a:xfrm>
      </p:grpSpPr>
      <p:sp>
        <p:nvSpPr>
          <p:cNvPr id="568" name="Shape 568"/>
          <p:cNvSpPr txBox="1">
            <a:spLocks noGrp="1"/>
          </p:cNvSpPr>
          <p:nvPr>
            <p:ph type="title"/>
          </p:nvPr>
        </p:nvSpPr>
        <p:spPr>
          <a:xfrm>
            <a:off x="4257300" y="67306"/>
            <a:ext cx="4810500" cy="4803000"/>
          </a:xfrm>
          <a:prstGeom prst="rect">
            <a:avLst/>
          </a:prstGeom>
          <a:solidFill>
            <a:srgbClr val="FFFFFF"/>
          </a:solidFill>
          <a:ln>
            <a:noFill/>
          </a:ln>
        </p:spPr>
        <p:txBody>
          <a:bodyPr spcFirstLastPara="1" wrap="square" lIns="91425" tIns="45700" rIns="91425" bIns="45700" anchor="t" anchorCtr="0">
            <a:noAutofit/>
          </a:bodyPr>
          <a:lstStyle/>
          <a:p>
            <a:pPr marL="0" lvl="0" indent="0" rtl="0">
              <a:spcBef>
                <a:spcPts val="0"/>
              </a:spcBef>
              <a:spcAft>
                <a:spcPts val="0"/>
              </a:spcAft>
              <a:buClr>
                <a:schemeClr val="dk1"/>
              </a:buClr>
              <a:buSzPts val="1100"/>
              <a:buFont typeface="Arial"/>
              <a:buNone/>
            </a:pPr>
            <a:r>
              <a:rPr lang="en" sz="1100" u="sng">
                <a:solidFill>
                  <a:srgbClr val="38761D"/>
                </a:solidFill>
                <a:latin typeface="Source Code Pro"/>
                <a:ea typeface="Source Code Pro"/>
                <a:cs typeface="Source Code Pro"/>
                <a:sym typeface="Source Code Pro"/>
              </a:rPr>
              <a:t>// Spring Integration - NOT INTEGRATION SIMPLE</a:t>
            </a:r>
            <a:endParaRPr sz="1100" u="sng">
              <a:solidFill>
                <a:srgbClr val="38761D"/>
              </a:solidFill>
              <a:latin typeface="Source Code Pro"/>
              <a:ea typeface="Source Code Pro"/>
              <a:cs typeface="Source Code Pro"/>
              <a:sym typeface="Source Code Pro"/>
            </a:endParaRPr>
          </a:p>
          <a:p>
            <a:pPr marL="0" lvl="0" indent="0">
              <a:spcBef>
                <a:spcPts val="0"/>
              </a:spcBef>
              <a:spcAft>
                <a:spcPts val="0"/>
              </a:spcAft>
              <a:buClr>
                <a:schemeClr val="dk1"/>
              </a:buClr>
              <a:buSzPts val="1100"/>
              <a:buFont typeface="Arial"/>
              <a:buNone/>
            </a:pPr>
            <a:r>
              <a:rPr lang="en" sz="800" b="0">
                <a:solidFill>
                  <a:srgbClr val="D73A49"/>
                </a:solidFill>
                <a:latin typeface="Source Code Pro"/>
                <a:ea typeface="Source Code Pro"/>
                <a:cs typeface="Source Code Pro"/>
                <a:sym typeface="Source Code Pro"/>
              </a:rPr>
              <a:t>@Component</a:t>
            </a:r>
            <a:br>
              <a:rPr lang="en" sz="800" b="0">
                <a:solidFill>
                  <a:srgbClr val="D73A49"/>
                </a:solidFill>
                <a:latin typeface="Source Code Pro"/>
                <a:ea typeface="Source Code Pro"/>
                <a:cs typeface="Source Code Pro"/>
                <a:sym typeface="Source Code Pro"/>
              </a:rPr>
            </a:br>
            <a:r>
              <a:rPr lang="en" sz="800" b="0">
                <a:solidFill>
                  <a:srgbClr val="D73A49"/>
                </a:solidFill>
                <a:latin typeface="Source Code Pro"/>
                <a:ea typeface="Source Code Pro"/>
                <a:cs typeface="Source Code Pro"/>
                <a:sym typeface="Source Code Pro"/>
              </a:rPr>
              <a:t>public</a:t>
            </a: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class</a:t>
            </a:r>
            <a:r>
              <a:rPr lang="en" sz="800" b="0">
                <a:solidFill>
                  <a:srgbClr val="24292E"/>
                </a:solidFill>
                <a:latin typeface="Source Code Pro"/>
                <a:ea typeface="Source Code Pro"/>
                <a:cs typeface="Source Code Pro"/>
                <a:sym typeface="Source Code Pro"/>
              </a:rPr>
              <a:t> </a:t>
            </a:r>
            <a:r>
              <a:rPr lang="en" sz="800" b="0">
                <a:solidFill>
                  <a:srgbClr val="6F42C1"/>
                </a:solidFill>
                <a:latin typeface="Source Code Pro"/>
                <a:ea typeface="Source Code Pro"/>
                <a:cs typeface="Source Code Pro"/>
                <a:sym typeface="Source Code Pro"/>
              </a:rPr>
              <a:t>PersonEndpoint</a:t>
            </a:r>
            <a:r>
              <a:rPr lang="en" sz="800" b="0">
                <a:solidFill>
                  <a:srgbClr val="24292E"/>
                </a:solidFill>
                <a:latin typeface="Source Code Pro"/>
                <a:ea typeface="Source Code Pro"/>
                <a:cs typeface="Source Code Pro"/>
                <a:sym typeface="Source Code Pro"/>
              </a:rPr>
              <a:t> {</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@Autowired</a:t>
            </a: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private</a:t>
            </a:r>
            <a:r>
              <a:rPr lang="en" sz="800" b="0">
                <a:solidFill>
                  <a:srgbClr val="24292E"/>
                </a:solidFill>
                <a:latin typeface="Source Code Pro"/>
                <a:ea typeface="Source Code Pro"/>
                <a:cs typeface="Source Code Pro"/>
                <a:sym typeface="Source Code Pro"/>
              </a:rPr>
              <a:t> PersonService service;</a:t>
            </a:r>
            <a:br>
              <a:rPr lang="en" sz="800" b="0">
                <a:solidFill>
                  <a:srgbClr val="24292E"/>
                </a:solidFill>
                <a:latin typeface="Source Code Pro"/>
                <a:ea typeface="Source Code Pro"/>
                <a:cs typeface="Source Code Pro"/>
                <a:sym typeface="Source Code Pro"/>
              </a:rPr>
            </a:b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public</a:t>
            </a: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Message&lt;?&gt;</a:t>
            </a:r>
            <a:r>
              <a:rPr lang="en" sz="800" b="0">
                <a:solidFill>
                  <a:srgbClr val="24292E"/>
                </a:solidFill>
                <a:latin typeface="Source Code Pro"/>
                <a:ea typeface="Source Code Pro"/>
                <a:cs typeface="Source Code Pro"/>
                <a:sym typeface="Source Code Pro"/>
              </a:rPr>
              <a:t> </a:t>
            </a:r>
            <a:r>
              <a:rPr lang="en" sz="800" b="0">
                <a:solidFill>
                  <a:srgbClr val="6F42C1"/>
                </a:solidFill>
                <a:latin typeface="Source Code Pro"/>
                <a:ea typeface="Source Code Pro"/>
                <a:cs typeface="Source Code Pro"/>
                <a:sym typeface="Source Code Pro"/>
              </a:rPr>
              <a:t>get</a:t>
            </a:r>
            <a:r>
              <a:rPr lang="en" sz="800" b="0">
                <a:solidFill>
                  <a:srgbClr val="24292E"/>
                </a:solidFill>
                <a:latin typeface="Source Code Pro"/>
                <a:ea typeface="Source Code Pro"/>
                <a:cs typeface="Source Code Pro"/>
                <a:sym typeface="Source Code Pro"/>
              </a:rPr>
              <a:t>(</a:t>
            </a:r>
            <a:r>
              <a:rPr lang="en" sz="800" b="0">
                <a:solidFill>
                  <a:srgbClr val="D73A49"/>
                </a:solidFill>
                <a:latin typeface="Source Code Pro"/>
                <a:ea typeface="Source Code Pro"/>
                <a:cs typeface="Source Code Pro"/>
                <a:sym typeface="Source Code Pro"/>
              </a:rPr>
              <a:t>Message&lt;</a:t>
            </a:r>
            <a:r>
              <a:rPr lang="en" sz="800" b="0">
                <a:solidFill>
                  <a:srgbClr val="24292E"/>
                </a:solidFill>
                <a:latin typeface="Source Code Pro"/>
                <a:ea typeface="Source Code Pro"/>
                <a:cs typeface="Source Code Pro"/>
                <a:sym typeface="Source Code Pro"/>
              </a:rPr>
              <a:t>String</a:t>
            </a:r>
            <a:r>
              <a:rPr lang="en" sz="800" b="0">
                <a:solidFill>
                  <a:srgbClr val="D73A49"/>
                </a:solidFill>
                <a:latin typeface="Source Code Pro"/>
                <a:ea typeface="Source Code Pro"/>
                <a:cs typeface="Source Code Pro"/>
                <a:sym typeface="Source Code Pro"/>
              </a:rPr>
              <a:t>&gt;</a:t>
            </a:r>
            <a:r>
              <a:rPr lang="en" sz="800" b="0">
                <a:solidFill>
                  <a:srgbClr val="24292E"/>
                </a:solidFill>
                <a:latin typeface="Source Code Pro"/>
                <a:ea typeface="Source Code Pro"/>
                <a:cs typeface="Source Code Pro"/>
                <a:sym typeface="Source Code Pro"/>
              </a:rPr>
              <a:t> </a:t>
            </a:r>
            <a:r>
              <a:rPr lang="en" sz="800" b="0">
                <a:solidFill>
                  <a:srgbClr val="E36209"/>
                </a:solidFill>
                <a:latin typeface="Source Code Pro"/>
                <a:ea typeface="Source Code Pro"/>
                <a:cs typeface="Source Code Pro"/>
                <a:sym typeface="Source Code Pro"/>
              </a:rPr>
              <a:t>msg</a:t>
            </a:r>
            <a:r>
              <a:rPr lang="en" sz="800" b="0">
                <a:solidFill>
                  <a:srgbClr val="24292E"/>
                </a:solidFill>
                <a:latin typeface="Source Code Pro"/>
                <a:ea typeface="Source Code Pro"/>
                <a:cs typeface="Source Code Pro"/>
                <a:sym typeface="Source Code Pro"/>
              </a:rPr>
              <a:t>) {</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a:t>
            </a:r>
            <a:r>
              <a:rPr lang="en" sz="800" b="0">
                <a:solidFill>
                  <a:srgbClr val="D73A49"/>
                </a:solidFill>
                <a:latin typeface="Source Code Pro"/>
                <a:ea typeface="Source Code Pro"/>
                <a:cs typeface="Source Code Pro"/>
                <a:sym typeface="Source Code Pro"/>
              </a:rPr>
              <a:t>return</a:t>
            </a:r>
            <a:r>
              <a:rPr lang="en" sz="800" b="0">
                <a:solidFill>
                  <a:srgbClr val="24292E"/>
                </a:solidFill>
                <a:latin typeface="Source Code Pro"/>
                <a:ea typeface="Source Code Pro"/>
                <a:cs typeface="Source Code Pro"/>
                <a:sym typeface="Source Code Pro"/>
              </a:rPr>
              <a:t> MessageBuilder</a:t>
            </a:r>
            <a:r>
              <a:rPr lang="en" sz="800" b="0">
                <a:solidFill>
                  <a:srgbClr val="D73A49"/>
                </a:solidFill>
                <a:latin typeface="Source Code Pro"/>
                <a:ea typeface="Source Code Pro"/>
                <a:cs typeface="Source Code Pro"/>
                <a:sym typeface="Source Code Pro"/>
              </a:rPr>
              <a:t>.</a:t>
            </a:r>
            <a:r>
              <a:rPr lang="en" sz="800" b="0">
                <a:solidFill>
                  <a:srgbClr val="24292E"/>
                </a:solidFill>
                <a:latin typeface="Source Code Pro"/>
                <a:ea typeface="Source Code Pro"/>
                <a:cs typeface="Source Code Pro"/>
                <a:sym typeface="Source Code Pro"/>
              </a:rPr>
              <a:t>fromMessage(msg)</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.copyHeadersIfAbsent(msg</a:t>
            </a:r>
            <a:r>
              <a:rPr lang="en" sz="800" b="0">
                <a:solidFill>
                  <a:srgbClr val="D73A49"/>
                </a:solidFill>
                <a:latin typeface="Source Code Pro"/>
                <a:ea typeface="Source Code Pro"/>
                <a:cs typeface="Source Code Pro"/>
                <a:sym typeface="Source Code Pro"/>
              </a:rPr>
              <a:t>.</a:t>
            </a:r>
            <a:r>
              <a:rPr lang="en" sz="800" b="0">
                <a:solidFill>
                  <a:srgbClr val="24292E"/>
                </a:solidFill>
                <a:latin typeface="Source Code Pro"/>
                <a:ea typeface="Source Code Pro"/>
                <a:cs typeface="Source Code Pro"/>
                <a:sym typeface="Source Code Pro"/>
              </a:rPr>
              <a:t>getHeaders())</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.setHeader(</a:t>
            </a:r>
            <a:r>
              <a:rPr lang="en" sz="800" b="0">
                <a:solidFill>
                  <a:srgbClr val="005CC5"/>
                </a:solidFill>
                <a:latin typeface="Source Code Pro"/>
                <a:ea typeface="Source Code Pro"/>
                <a:cs typeface="Source Code Pro"/>
                <a:sym typeface="Source Code Pro"/>
              </a:rPr>
              <a:t>STATUSCODE_HEADER</a:t>
            </a:r>
            <a:r>
              <a:rPr lang="en" sz="800" b="0">
                <a:solidFill>
                  <a:srgbClr val="24292E"/>
                </a:solidFill>
                <a:latin typeface="Source Code Pro"/>
                <a:ea typeface="Source Code Pro"/>
                <a:cs typeface="Source Code Pro"/>
                <a:sym typeface="Source Code Pro"/>
              </a:rPr>
              <a:t>, </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HttpStatus</a:t>
            </a:r>
            <a:r>
              <a:rPr lang="en" sz="800" b="0">
                <a:solidFill>
                  <a:srgbClr val="D73A49"/>
                </a:solidFill>
                <a:latin typeface="Source Code Pro"/>
                <a:ea typeface="Source Code Pro"/>
                <a:cs typeface="Source Code Pro"/>
                <a:sym typeface="Source Code Pro"/>
              </a:rPr>
              <a:t>.</a:t>
            </a:r>
            <a:r>
              <a:rPr lang="en" sz="800" b="0">
                <a:solidFill>
                  <a:srgbClr val="005CC5"/>
                </a:solidFill>
                <a:latin typeface="Source Code Pro"/>
                <a:ea typeface="Source Code Pro"/>
                <a:cs typeface="Source Code Pro"/>
                <a:sym typeface="Source Code Pro"/>
              </a:rPr>
              <a:t>NOT_FOUND</a:t>
            </a:r>
            <a:r>
              <a:rPr lang="en" sz="800" b="0">
                <a:solidFill>
                  <a:srgbClr val="24292E"/>
                </a:solidFill>
                <a:latin typeface="Source Code Pro"/>
                <a:ea typeface="Source Code Pro"/>
                <a:cs typeface="Source Code Pro"/>
                <a:sym typeface="Source Code Pro"/>
              </a:rPr>
              <a: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.build();  </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 </a:t>
            </a:r>
            <a:br>
              <a:rPr lang="en" sz="800" b="0">
                <a:solidFill>
                  <a:srgbClr val="24292E"/>
                </a:solidFill>
                <a:latin typeface="Source Code Pro"/>
                <a:ea typeface="Source Code Pro"/>
                <a:cs typeface="Source Code Pro"/>
                <a:sym typeface="Source Code Pro"/>
              </a:rPr>
            </a:br>
            <a:endParaRPr sz="800" b="0">
              <a:solidFill>
                <a:srgbClr val="24292E"/>
              </a:solidFill>
              <a:latin typeface="Source Code Pro"/>
              <a:ea typeface="Source Code Pro"/>
              <a:cs typeface="Source Code Pro"/>
              <a:sym typeface="Source Code Pro"/>
            </a:endParaRPr>
          </a:p>
          <a:p>
            <a:pPr marL="0" lvl="0" indent="0" rtl="0">
              <a:spcBef>
                <a:spcPts val="0"/>
              </a:spcBef>
              <a:spcAft>
                <a:spcPts val="0"/>
              </a:spcAft>
              <a:buClr>
                <a:schemeClr val="dk1"/>
              </a:buClr>
              <a:buSzPts val="1100"/>
              <a:buFont typeface="Arial"/>
              <a:buNone/>
            </a:pPr>
            <a:r>
              <a:rPr lang="en" sz="1100" u="sng">
                <a:solidFill>
                  <a:srgbClr val="38761D"/>
                </a:solidFill>
                <a:latin typeface="Source Code Pro"/>
                <a:ea typeface="Source Code Pro"/>
                <a:cs typeface="Source Code Pro"/>
                <a:sym typeface="Source Code Pro"/>
              </a:rPr>
              <a:t>// + 20 more lines of Java</a:t>
            </a:r>
            <a:r>
              <a:rPr lang="en" sz="1100" b="0" u="sng">
                <a:solidFill>
                  <a:srgbClr val="24292E"/>
                </a:solidFill>
                <a:latin typeface="Source Code Pro"/>
                <a:ea typeface="Source Code Pro"/>
                <a:cs typeface="Source Code Pro"/>
                <a:sym typeface="Source Code Pro"/>
              </a:rPr>
              <a:t> </a:t>
            </a:r>
            <a:r>
              <a:rPr lang="en" sz="1100" b="0">
                <a:solidFill>
                  <a:srgbClr val="24292E"/>
                </a:solidFill>
                <a:latin typeface="Source Code Pro"/>
                <a:ea typeface="Source Code Pro"/>
                <a:cs typeface="Source Code Pro"/>
                <a:sym typeface="Source Code Pro"/>
              </a:rPr>
              <a:t> </a:t>
            </a:r>
            <a:br>
              <a:rPr lang="en" sz="1100" b="0">
                <a:solidFill>
                  <a:srgbClr val="24292E"/>
                </a:solidFill>
                <a:latin typeface="Source Code Pro"/>
                <a:ea typeface="Source Code Pro"/>
                <a:cs typeface="Source Code Pro"/>
                <a:sym typeface="Source Code Pro"/>
              </a:rPr>
            </a:br>
            <a:endParaRPr sz="1100" b="0">
              <a:solidFill>
                <a:srgbClr val="24292E"/>
              </a:solidFill>
              <a:latin typeface="Source Code Pro"/>
              <a:ea typeface="Source Code Pro"/>
              <a:cs typeface="Source Code Pro"/>
              <a:sym typeface="Source Code Pro"/>
            </a:endParaRPr>
          </a:p>
          <a:p>
            <a:pPr marL="0" lvl="0" indent="0" rtl="0">
              <a:spcBef>
                <a:spcPts val="0"/>
              </a:spcBef>
              <a:spcAft>
                <a:spcPts val="0"/>
              </a:spcAft>
              <a:buClr>
                <a:schemeClr val="dk1"/>
              </a:buClr>
              <a:buSzPts val="1100"/>
              <a:buFont typeface="Arial"/>
              <a:buNone/>
            </a:pPr>
            <a:r>
              <a:rPr lang="en" sz="1100" u="sng">
                <a:solidFill>
                  <a:srgbClr val="38761D"/>
                </a:solidFill>
                <a:latin typeface="Source Code Pro"/>
                <a:ea typeface="Source Code Pro"/>
                <a:cs typeface="Source Code Pro"/>
                <a:sym typeface="Source Code Pro"/>
              </a:rPr>
              <a:t>// + XML config for routing and mediation logic</a:t>
            </a:r>
            <a:br>
              <a:rPr lang="en" sz="1100">
                <a:solidFill>
                  <a:srgbClr val="38761D"/>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&lt;beans:beans&gt;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&lt;channel id="inputChannel"/&gt;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&lt;channel id="outputChannel"&gt;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&lt;queue capacity="10"/&gt;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&lt;/channel&gt;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&lt;service-activator input-channel="inputChannel"</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output-channel="outputChannel"</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ref="helloService"</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	                method="sayHello"/&gt;</a:t>
            </a:r>
            <a:endParaRPr sz="800" b="0">
              <a:solidFill>
                <a:srgbClr val="24292E"/>
              </a:solidFill>
              <a:latin typeface="Source Code Pro"/>
              <a:ea typeface="Source Code Pro"/>
              <a:cs typeface="Source Code Pro"/>
              <a:sym typeface="Source Code Pro"/>
            </a:endParaRPr>
          </a:p>
          <a:p>
            <a:pPr marL="0" marR="0" lvl="0" indent="0" algn="l" rtl="0">
              <a:lnSpc>
                <a:spcPct val="100000"/>
              </a:lnSpc>
              <a:spcBef>
                <a:spcPts val="1200"/>
              </a:spcBef>
              <a:spcAft>
                <a:spcPts val="0"/>
              </a:spcAft>
              <a:buClr>
                <a:srgbClr val="000000"/>
              </a:buClr>
              <a:buSzPts val="1100"/>
              <a:buFont typeface="Arial"/>
              <a:buNone/>
            </a:pPr>
            <a:r>
              <a:rPr lang="en" sz="800" b="0">
                <a:solidFill>
                  <a:srgbClr val="24292E"/>
                </a:solidFill>
                <a:latin typeface="Source Code Pro"/>
                <a:ea typeface="Source Code Pro"/>
                <a:cs typeface="Source Code Pro"/>
                <a:sym typeface="Source Code Pro"/>
              </a:rPr>
              <a:t>    &lt;beans:bean id="helloService" class="samples.PersonEndpoint"/&gt;</a:t>
            </a:r>
            <a:br>
              <a:rPr lang="en" sz="800" b="0">
                <a:solidFill>
                  <a:srgbClr val="24292E"/>
                </a:solidFill>
                <a:latin typeface="Source Code Pro"/>
                <a:ea typeface="Source Code Pro"/>
                <a:cs typeface="Source Code Pro"/>
                <a:sym typeface="Source Code Pro"/>
              </a:rPr>
            </a:br>
            <a:r>
              <a:rPr lang="en" sz="800" b="0">
                <a:solidFill>
                  <a:srgbClr val="24292E"/>
                </a:solidFill>
                <a:latin typeface="Source Code Pro"/>
                <a:ea typeface="Source Code Pro"/>
                <a:cs typeface="Source Code Pro"/>
                <a:sym typeface="Source Code Pro"/>
              </a:rPr>
              <a:t>&lt;/beans:beans&gt;</a:t>
            </a:r>
            <a:br>
              <a:rPr lang="en" sz="800" b="0">
                <a:solidFill>
                  <a:srgbClr val="24292E"/>
                </a:solidFill>
                <a:latin typeface="Source Code Pro"/>
                <a:ea typeface="Source Code Pro"/>
                <a:cs typeface="Source Code Pro"/>
                <a:sym typeface="Source Code Pro"/>
              </a:rPr>
            </a:br>
            <a:br>
              <a:rPr lang="en" sz="800" b="0">
                <a:solidFill>
                  <a:srgbClr val="24292E"/>
                </a:solidFill>
                <a:latin typeface="Source Code Pro"/>
                <a:ea typeface="Source Code Pro"/>
                <a:cs typeface="Source Code Pro"/>
                <a:sym typeface="Source Code Pro"/>
              </a:rPr>
            </a:br>
            <a:r>
              <a:rPr lang="en" sz="1100" u="sng">
                <a:solidFill>
                  <a:srgbClr val="38761D"/>
                </a:solidFill>
                <a:latin typeface="Source Code Pro"/>
                <a:ea typeface="Source Code Pro"/>
                <a:cs typeface="Source Code Pro"/>
                <a:sym typeface="Source Code Pro"/>
              </a:rPr>
              <a:t>// + 6 other Java source files</a:t>
            </a:r>
            <a:br>
              <a:rPr lang="en" sz="1100" u="sng">
                <a:solidFill>
                  <a:srgbClr val="38761D"/>
                </a:solidFill>
                <a:latin typeface="Source Code Pro"/>
                <a:ea typeface="Source Code Pro"/>
                <a:cs typeface="Source Code Pro"/>
                <a:sym typeface="Source Code Pro"/>
              </a:rPr>
            </a:br>
            <a:r>
              <a:rPr lang="en" sz="1100" u="sng">
                <a:solidFill>
                  <a:srgbClr val="38761D"/>
                </a:solidFill>
                <a:latin typeface="Source Code Pro"/>
                <a:ea typeface="Source Code Pro"/>
                <a:cs typeface="Source Code Pro"/>
                <a:sym typeface="Source Code Pro"/>
              </a:rPr>
              <a:t>// + XML maven or gradle configuration</a:t>
            </a:r>
            <a:br>
              <a:rPr lang="en" sz="1100" u="sng">
                <a:solidFill>
                  <a:srgbClr val="38761D"/>
                </a:solidFill>
                <a:latin typeface="Source Code Pro"/>
                <a:ea typeface="Source Code Pro"/>
                <a:cs typeface="Source Code Pro"/>
                <a:sym typeface="Source Code Pro"/>
              </a:rPr>
            </a:br>
            <a:r>
              <a:rPr lang="en" sz="1100" u="sng">
                <a:solidFill>
                  <a:srgbClr val="38761D"/>
                </a:solidFill>
                <a:latin typeface="Source Code Pro"/>
                <a:ea typeface="Source Code Pro"/>
                <a:cs typeface="Source Code Pro"/>
                <a:sym typeface="Source Code Pro"/>
              </a:rPr>
              <a:t>// + SpringBoot + CloudFoundry for Kubernetes</a:t>
            </a:r>
            <a:br>
              <a:rPr lang="en" sz="1100" u="sng">
                <a:solidFill>
                  <a:srgbClr val="38761D"/>
                </a:solidFill>
                <a:latin typeface="Source Code Pro"/>
                <a:ea typeface="Source Code Pro"/>
                <a:cs typeface="Source Code Pro"/>
                <a:sym typeface="Source Code Pro"/>
              </a:rPr>
            </a:br>
            <a:r>
              <a:rPr lang="en" sz="1100" u="sng">
                <a:solidFill>
                  <a:srgbClr val="38761D"/>
                </a:solidFill>
                <a:latin typeface="Source Code Pro"/>
                <a:ea typeface="Source Code Pro"/>
                <a:cs typeface="Source Code Pro"/>
                <a:sym typeface="Source Code Pro"/>
              </a:rPr>
              <a:t>// + Netflix for API Gateway</a:t>
            </a:r>
            <a:br>
              <a:rPr lang="en" sz="1100" u="sng">
                <a:solidFill>
                  <a:srgbClr val="38761D"/>
                </a:solidFill>
                <a:latin typeface="Source Code Pro"/>
                <a:ea typeface="Source Code Pro"/>
                <a:cs typeface="Source Code Pro"/>
                <a:sym typeface="Source Code Pro"/>
              </a:rPr>
            </a:br>
            <a:r>
              <a:rPr lang="en" sz="1100" u="sng">
                <a:solidFill>
                  <a:srgbClr val="38761D"/>
                </a:solidFill>
                <a:latin typeface="Source Code Pro"/>
                <a:ea typeface="Source Code Pro"/>
                <a:cs typeface="Source Code Pro"/>
                <a:sym typeface="Source Code Pro"/>
              </a:rPr>
              <a:t>// + Hystrix for Circuit Breaker</a:t>
            </a:r>
            <a:endParaRPr sz="1100" u="sng">
              <a:solidFill>
                <a:srgbClr val="38761D"/>
              </a:solidFill>
              <a:latin typeface="Source Code Pro"/>
              <a:ea typeface="Source Code Pro"/>
              <a:cs typeface="Source Code Pro"/>
              <a:sym typeface="Source Code Pro"/>
            </a:endParaRPr>
          </a:p>
          <a:p>
            <a:pPr marL="0" marR="0" lvl="0" indent="0" algn="l" rtl="0">
              <a:lnSpc>
                <a:spcPct val="100000"/>
              </a:lnSpc>
              <a:spcBef>
                <a:spcPts val="1200"/>
              </a:spcBef>
              <a:spcAft>
                <a:spcPts val="0"/>
              </a:spcAft>
              <a:buClr>
                <a:srgbClr val="000000"/>
              </a:buClr>
              <a:buSzPts val="1100"/>
              <a:buFont typeface="Arial"/>
              <a:buNone/>
            </a:pPr>
            <a:endParaRPr sz="1100" u="sng">
              <a:solidFill>
                <a:srgbClr val="38761D"/>
              </a:solidFill>
              <a:latin typeface="Source Code Pro"/>
              <a:ea typeface="Source Code Pro"/>
              <a:cs typeface="Source Code Pro"/>
              <a:sym typeface="Source Code Pro"/>
            </a:endParaRPr>
          </a:p>
          <a:p>
            <a:pPr marL="0" marR="0" lvl="0" indent="0" algn="l" rtl="0">
              <a:lnSpc>
                <a:spcPct val="100000"/>
              </a:lnSpc>
              <a:spcBef>
                <a:spcPts val="1200"/>
              </a:spcBef>
              <a:spcAft>
                <a:spcPts val="1200"/>
              </a:spcAft>
              <a:buClr>
                <a:srgbClr val="000000"/>
              </a:buClr>
              <a:buSzPts val="1100"/>
              <a:buFont typeface="Arial"/>
              <a:buNone/>
            </a:pPr>
            <a:br>
              <a:rPr lang="en" sz="1100" u="sng">
                <a:solidFill>
                  <a:srgbClr val="38761D"/>
                </a:solidFill>
                <a:latin typeface="Source Code Pro"/>
                <a:ea typeface="Source Code Pro"/>
                <a:cs typeface="Source Code Pro"/>
                <a:sym typeface="Source Code Pro"/>
              </a:rPr>
            </a:br>
            <a:endParaRPr sz="1100" b="0" u="sng">
              <a:solidFill>
                <a:srgbClr val="24292E"/>
              </a:solidFill>
              <a:latin typeface="Source Code Pro"/>
              <a:ea typeface="Source Code Pro"/>
              <a:cs typeface="Source Code Pro"/>
              <a:sym typeface="Source Code Pro"/>
            </a:endParaRPr>
          </a:p>
        </p:txBody>
      </p:sp>
      <p:sp>
        <p:nvSpPr>
          <p:cNvPr id="569" name="Shape 569"/>
          <p:cNvSpPr/>
          <p:nvPr/>
        </p:nvSpPr>
        <p:spPr>
          <a:xfrm>
            <a:off x="0" y="0"/>
            <a:ext cx="4088700" cy="5157600"/>
          </a:xfrm>
          <a:prstGeom prst="rect">
            <a:avLst/>
          </a:prstGeom>
          <a:solidFill>
            <a:srgbClr val="F3F3F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0" name="Shape 570"/>
          <p:cNvSpPr txBox="1">
            <a:spLocks noGrp="1"/>
          </p:cNvSpPr>
          <p:nvPr>
            <p:ph type="title"/>
          </p:nvPr>
        </p:nvSpPr>
        <p:spPr>
          <a:xfrm>
            <a:off x="244075" y="1987075"/>
            <a:ext cx="3564000" cy="170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br>
              <a:rPr lang="en" sz="1000">
                <a:solidFill>
                  <a:schemeClr val="dk1"/>
                </a:solidFill>
              </a:rPr>
            </a:br>
            <a:endParaRPr sz="1000" b="0">
              <a:solidFill>
                <a:schemeClr val="dk1"/>
              </a:solidFill>
            </a:endParaRPr>
          </a:p>
          <a:p>
            <a:pPr marL="0" marR="0" lvl="0" indent="0" algn="l" rtl="0">
              <a:lnSpc>
                <a:spcPct val="115000"/>
              </a:lnSpc>
              <a:spcBef>
                <a:spcPts val="1200"/>
              </a:spcBef>
              <a:spcAft>
                <a:spcPts val="0"/>
              </a:spcAft>
              <a:buClr>
                <a:schemeClr val="dk1"/>
              </a:buClr>
              <a:buSzPts val="1100"/>
              <a:buFont typeface="Arial"/>
              <a:buNone/>
            </a:pPr>
            <a:br>
              <a:rPr lang="en" sz="1000">
                <a:solidFill>
                  <a:schemeClr val="dk1"/>
                </a:solidFill>
              </a:rPr>
            </a:br>
            <a:r>
              <a:rPr lang="en" sz="1200" b="0" u="sng">
                <a:solidFill>
                  <a:schemeClr val="dk1"/>
                </a:solidFill>
              </a:rPr>
              <a:t>Microservices frameworks</a:t>
            </a:r>
            <a:r>
              <a:rPr lang="en" sz="1200" b="0">
                <a:solidFill>
                  <a:schemeClr val="dk1"/>
                </a:solidFill>
              </a:rPr>
              <a:t>, such as Spring, abstract, but do not simplify integration programming. Spring uses ESBs for integration logic imposing non-agile developer workflow.</a:t>
            </a:r>
            <a:endParaRPr sz="1200" b="0">
              <a:solidFill>
                <a:schemeClr val="dk1"/>
              </a:solidFill>
            </a:endParaRPr>
          </a:p>
        </p:txBody>
      </p:sp>
      <p:sp>
        <p:nvSpPr>
          <p:cNvPr id="571" name="Shape 571"/>
          <p:cNvSpPr/>
          <p:nvPr/>
        </p:nvSpPr>
        <p:spPr>
          <a:xfrm>
            <a:off x="4050237" y="0"/>
            <a:ext cx="41100" cy="5143500"/>
          </a:xfrm>
          <a:prstGeom prst="rect">
            <a:avLst/>
          </a:prstGeom>
          <a:solidFill>
            <a:srgbClr val="52C3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2" name="Shape 572"/>
          <p:cNvSpPr/>
          <p:nvPr/>
        </p:nvSpPr>
        <p:spPr>
          <a:xfrm rot="5400000">
            <a:off x="3984670" y="2551200"/>
            <a:ext cx="388500" cy="193500"/>
          </a:xfrm>
          <a:prstGeom prst="triangle">
            <a:avLst>
              <a:gd name="adj" fmla="val 51032"/>
            </a:avLst>
          </a:prstGeom>
          <a:solidFill>
            <a:srgbClr val="52C3C1"/>
          </a:solidFill>
          <a:ln w="9525" cap="flat" cmpd="sng">
            <a:solidFill>
              <a:srgbClr val="52C3C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3" name="Shape 573"/>
          <p:cNvSpPr txBox="1"/>
          <p:nvPr/>
        </p:nvSpPr>
        <p:spPr>
          <a:xfrm>
            <a:off x="246249" y="2101154"/>
            <a:ext cx="5406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t>XML </a:t>
            </a:r>
            <a:endParaRPr sz="1300" b="1"/>
          </a:p>
        </p:txBody>
      </p:sp>
      <p:sp>
        <p:nvSpPr>
          <p:cNvPr id="574" name="Shape 574"/>
          <p:cNvSpPr txBox="1"/>
          <p:nvPr/>
        </p:nvSpPr>
        <p:spPr>
          <a:xfrm>
            <a:off x="1443053" y="2101154"/>
            <a:ext cx="6393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t>Code</a:t>
            </a:r>
            <a:endParaRPr sz="1300" b="1"/>
          </a:p>
        </p:txBody>
      </p:sp>
      <p:sp>
        <p:nvSpPr>
          <p:cNvPr id="575" name="Shape 575"/>
          <p:cNvSpPr txBox="1"/>
          <p:nvPr/>
        </p:nvSpPr>
        <p:spPr>
          <a:xfrm>
            <a:off x="2108315" y="2101154"/>
            <a:ext cx="9138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t>Adapters</a:t>
            </a:r>
            <a:endParaRPr sz="1300" b="1"/>
          </a:p>
        </p:txBody>
      </p:sp>
      <p:sp>
        <p:nvSpPr>
          <p:cNvPr id="576" name="Shape 576"/>
          <p:cNvSpPr txBox="1"/>
          <p:nvPr/>
        </p:nvSpPr>
        <p:spPr>
          <a:xfrm>
            <a:off x="869128" y="2101154"/>
            <a:ext cx="5406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t>ESB</a:t>
            </a:r>
            <a:endParaRPr sz="1300" b="1"/>
          </a:p>
        </p:txBody>
      </p:sp>
      <p:sp>
        <p:nvSpPr>
          <p:cNvPr id="577" name="Shape 577"/>
          <p:cNvSpPr txBox="1"/>
          <p:nvPr/>
        </p:nvSpPr>
        <p:spPr>
          <a:xfrm>
            <a:off x="3153930" y="1983449"/>
            <a:ext cx="639300" cy="5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t>Not Agile</a:t>
            </a:r>
            <a:endParaRPr sz="1300" b="1"/>
          </a:p>
        </p:txBody>
      </p:sp>
      <p:sp>
        <p:nvSpPr>
          <p:cNvPr id="578" name="Shape 578"/>
          <p:cNvSpPr txBox="1"/>
          <p:nvPr/>
        </p:nvSpPr>
        <p:spPr>
          <a:xfrm>
            <a:off x="681470" y="2123776"/>
            <a:ext cx="3180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a:t>
            </a:r>
            <a:endParaRPr sz="900"/>
          </a:p>
        </p:txBody>
      </p:sp>
      <p:sp>
        <p:nvSpPr>
          <p:cNvPr id="579" name="Shape 579"/>
          <p:cNvSpPr txBox="1"/>
          <p:nvPr/>
        </p:nvSpPr>
        <p:spPr>
          <a:xfrm>
            <a:off x="1268910" y="2123776"/>
            <a:ext cx="3180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a:t>
            </a:r>
            <a:endParaRPr sz="900"/>
          </a:p>
        </p:txBody>
      </p:sp>
      <p:sp>
        <p:nvSpPr>
          <p:cNvPr id="580" name="Shape 580"/>
          <p:cNvSpPr txBox="1"/>
          <p:nvPr/>
        </p:nvSpPr>
        <p:spPr>
          <a:xfrm>
            <a:off x="1910388" y="2119013"/>
            <a:ext cx="3180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a:t>
            </a:r>
            <a:endParaRPr sz="900"/>
          </a:p>
        </p:txBody>
      </p:sp>
      <p:sp>
        <p:nvSpPr>
          <p:cNvPr id="581" name="Shape 581"/>
          <p:cNvSpPr txBox="1"/>
          <p:nvPr/>
        </p:nvSpPr>
        <p:spPr>
          <a:xfrm>
            <a:off x="2914911" y="2123776"/>
            <a:ext cx="3180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t>=</a:t>
            </a:r>
            <a:endParaRPr sz="900"/>
          </a:p>
        </p:txBody>
      </p:sp>
      <p:pic>
        <p:nvPicPr>
          <p:cNvPr id="582" name="Shape 582"/>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6E9EA"/>
        </a:solidFill>
        <a:effectLst/>
      </p:bgPr>
    </p:bg>
    <p:spTree>
      <p:nvGrpSpPr>
        <p:cNvPr id="1" name="Shape 586"/>
        <p:cNvGrpSpPr/>
        <p:nvPr/>
      </p:nvGrpSpPr>
      <p:grpSpPr>
        <a:xfrm>
          <a:off x="0" y="0"/>
          <a:ext cx="0" cy="0"/>
          <a:chOff x="0" y="0"/>
          <a:chExt cx="0" cy="0"/>
        </a:xfrm>
      </p:grpSpPr>
      <p:sp>
        <p:nvSpPr>
          <p:cNvPr id="587" name="Shape 587"/>
          <p:cNvSpPr/>
          <p:nvPr/>
        </p:nvSpPr>
        <p:spPr>
          <a:xfrm>
            <a:off x="409800" y="899925"/>
            <a:ext cx="8324400" cy="2319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88" name="Shape 588"/>
          <p:cNvPicPr preferRelativeResize="0"/>
          <p:nvPr/>
        </p:nvPicPr>
        <p:blipFill>
          <a:blip r:embed="rId3">
            <a:alphaModFix/>
          </a:blip>
          <a:stretch>
            <a:fillRect/>
          </a:stretch>
        </p:blipFill>
        <p:spPr>
          <a:xfrm>
            <a:off x="727923" y="1227850"/>
            <a:ext cx="7691852" cy="1663749"/>
          </a:xfrm>
          <a:prstGeom prst="rect">
            <a:avLst/>
          </a:prstGeom>
          <a:noFill/>
          <a:ln>
            <a:noFill/>
          </a:ln>
        </p:spPr>
      </p:pic>
      <p:sp>
        <p:nvSpPr>
          <p:cNvPr id="589" name="Shape 589"/>
          <p:cNvSpPr txBox="1">
            <a:spLocks noGrp="1"/>
          </p:cNvSpPr>
          <p:nvPr>
            <p:ph type="title"/>
          </p:nvPr>
        </p:nvSpPr>
        <p:spPr>
          <a:xfrm>
            <a:off x="315475" y="136150"/>
            <a:ext cx="8238900" cy="66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Ballerina is the glue between microservices</a:t>
            </a:r>
            <a:endParaRPr sz="2200">
              <a:solidFill>
                <a:srgbClr val="585A5E"/>
              </a:solidFill>
              <a:latin typeface="Roboto Light"/>
              <a:ea typeface="Roboto Light"/>
              <a:cs typeface="Roboto Light"/>
              <a:sym typeface="Roboto Light"/>
            </a:endParaRPr>
          </a:p>
        </p:txBody>
      </p:sp>
      <p:pic>
        <p:nvPicPr>
          <p:cNvPr id="590" name="Shape 590"/>
          <p:cNvPicPr preferRelativeResize="0"/>
          <p:nvPr/>
        </p:nvPicPr>
        <p:blipFill>
          <a:blip r:embed="rId4">
            <a:alphaModFix/>
          </a:blip>
          <a:stretch>
            <a:fillRect/>
          </a:stretch>
        </p:blipFill>
        <p:spPr>
          <a:xfrm>
            <a:off x="178425" y="4783276"/>
            <a:ext cx="1039551" cy="191825"/>
          </a:xfrm>
          <a:prstGeom prst="rect">
            <a:avLst/>
          </a:prstGeom>
          <a:noFill/>
          <a:ln>
            <a:noFill/>
          </a:ln>
        </p:spPr>
      </p:pic>
      <p:sp>
        <p:nvSpPr>
          <p:cNvPr id="591" name="Shape 591"/>
          <p:cNvSpPr/>
          <p:nvPr/>
        </p:nvSpPr>
        <p:spPr>
          <a:xfrm>
            <a:off x="3700525" y="2513575"/>
            <a:ext cx="1753200" cy="2148900"/>
          </a:xfrm>
          <a:prstGeom prst="rect">
            <a:avLst/>
          </a:prstGeom>
          <a:solidFill>
            <a:srgbClr val="F3F6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2" name="Shape 592"/>
          <p:cNvSpPr txBox="1">
            <a:spLocks noGrp="1"/>
          </p:cNvSpPr>
          <p:nvPr>
            <p:ph type="title"/>
          </p:nvPr>
        </p:nvSpPr>
        <p:spPr>
          <a:xfrm>
            <a:off x="3894475" y="2567875"/>
            <a:ext cx="1380900" cy="204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Transactions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Circuit Breaking</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Protocols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Payloads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Events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Security</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Workflow</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Streams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Compensation</a:t>
            </a:r>
            <a:endParaRPr sz="1200">
              <a:solidFill>
                <a:srgbClr val="585A5E"/>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4"/>
        <p:cNvGrpSpPr/>
        <p:nvPr/>
      </p:nvGrpSpPr>
      <p:grpSpPr>
        <a:xfrm>
          <a:off x="0" y="0"/>
          <a:ext cx="0" cy="0"/>
          <a:chOff x="0" y="0"/>
          <a:chExt cx="0" cy="0"/>
        </a:xfrm>
      </p:grpSpPr>
      <p:sp>
        <p:nvSpPr>
          <p:cNvPr id="265" name="Shape 265"/>
          <p:cNvSpPr/>
          <p:nvPr/>
        </p:nvSpPr>
        <p:spPr>
          <a:xfrm>
            <a:off x="3304462" y="1044555"/>
            <a:ext cx="4336800" cy="3268200"/>
          </a:xfrm>
          <a:prstGeom prst="rect">
            <a:avLst/>
          </a:prstGeom>
          <a:solidFill>
            <a:srgbClr val="F3F6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txBox="1">
            <a:spLocks noGrp="1"/>
          </p:cNvSpPr>
          <p:nvPr>
            <p:ph type="title"/>
          </p:nvPr>
        </p:nvSpPr>
        <p:spPr>
          <a:xfrm>
            <a:off x="1502738" y="1044555"/>
            <a:ext cx="1613700" cy="727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1400">
                <a:solidFill>
                  <a:srgbClr val="FFFFFF"/>
                </a:solidFill>
                <a:latin typeface="Roboto"/>
                <a:ea typeface="Roboto"/>
                <a:cs typeface="Roboto"/>
                <a:sym typeface="Roboto"/>
              </a:rPr>
              <a:t>   Everything is </a:t>
            </a:r>
            <a:br>
              <a:rPr lang="en" sz="1400">
                <a:solidFill>
                  <a:srgbClr val="FFFFFF"/>
                </a:solidFill>
                <a:latin typeface="Roboto"/>
                <a:ea typeface="Roboto"/>
                <a:cs typeface="Roboto"/>
                <a:sym typeface="Roboto"/>
              </a:rPr>
            </a:br>
            <a:r>
              <a:rPr lang="en" sz="1400">
                <a:solidFill>
                  <a:srgbClr val="FFFFFF"/>
                </a:solidFill>
                <a:latin typeface="Roboto"/>
                <a:ea typeface="Roboto"/>
                <a:cs typeface="Roboto"/>
                <a:sym typeface="Roboto"/>
              </a:rPr>
              <a:t>   An Endpoint</a:t>
            </a:r>
            <a:endParaRPr sz="1400">
              <a:solidFill>
                <a:srgbClr val="FFFFFF"/>
              </a:solidFill>
              <a:latin typeface="Roboto"/>
              <a:ea typeface="Roboto"/>
              <a:cs typeface="Roboto"/>
              <a:sym typeface="Roboto"/>
            </a:endParaRPr>
          </a:p>
        </p:txBody>
      </p:sp>
      <p:pic>
        <p:nvPicPr>
          <p:cNvPr id="267" name="Shape 267"/>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268" name="Shape 268"/>
          <p:cNvSpPr txBox="1">
            <a:spLocks noGrp="1"/>
          </p:cNvSpPr>
          <p:nvPr>
            <p:ph type="title"/>
          </p:nvPr>
        </p:nvSpPr>
        <p:spPr>
          <a:xfrm>
            <a:off x="1502738" y="1809480"/>
            <a:ext cx="16134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585A5E"/>
                </a:solidFill>
                <a:latin typeface="Roboto"/>
                <a:ea typeface="Roboto"/>
                <a:cs typeface="Roboto"/>
                <a:sym typeface="Roboto"/>
              </a:rPr>
              <a:t>    	Functions</a:t>
            </a:r>
            <a:endParaRPr sz="1000">
              <a:solidFill>
                <a:srgbClr val="585A5E"/>
              </a:solidFill>
              <a:latin typeface="Roboto"/>
              <a:ea typeface="Roboto"/>
              <a:cs typeface="Roboto"/>
              <a:sym typeface="Roboto"/>
            </a:endParaRPr>
          </a:p>
        </p:txBody>
      </p:sp>
      <p:sp>
        <p:nvSpPr>
          <p:cNvPr id="269" name="Shape 269"/>
          <p:cNvSpPr txBox="1">
            <a:spLocks noGrp="1"/>
          </p:cNvSpPr>
          <p:nvPr>
            <p:ph type="title"/>
          </p:nvPr>
        </p:nvSpPr>
        <p:spPr>
          <a:xfrm>
            <a:off x="1502924" y="2233032"/>
            <a:ext cx="16131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585A5E"/>
                </a:solidFill>
                <a:latin typeface="Roboto"/>
                <a:ea typeface="Roboto"/>
                <a:cs typeface="Roboto"/>
                <a:sym typeface="Roboto"/>
              </a:rPr>
              <a:t>    	APIs</a:t>
            </a:r>
            <a:endParaRPr sz="1000">
              <a:solidFill>
                <a:srgbClr val="585A5E"/>
              </a:solidFill>
              <a:latin typeface="Roboto"/>
              <a:ea typeface="Roboto"/>
              <a:cs typeface="Roboto"/>
              <a:sym typeface="Roboto"/>
            </a:endParaRPr>
          </a:p>
        </p:txBody>
      </p:sp>
      <p:sp>
        <p:nvSpPr>
          <p:cNvPr id="270" name="Shape 270"/>
          <p:cNvSpPr txBox="1">
            <a:spLocks noGrp="1"/>
          </p:cNvSpPr>
          <p:nvPr>
            <p:ph type="title"/>
          </p:nvPr>
        </p:nvSpPr>
        <p:spPr>
          <a:xfrm>
            <a:off x="1502924" y="2656584"/>
            <a:ext cx="16134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585A5E"/>
                </a:solidFill>
                <a:latin typeface="Roboto"/>
                <a:ea typeface="Roboto"/>
                <a:cs typeface="Roboto"/>
                <a:sym typeface="Roboto"/>
              </a:rPr>
              <a:t>    	Data</a:t>
            </a:r>
            <a:endParaRPr sz="1000">
              <a:solidFill>
                <a:srgbClr val="585A5E"/>
              </a:solidFill>
              <a:latin typeface="Roboto"/>
              <a:ea typeface="Roboto"/>
              <a:cs typeface="Roboto"/>
              <a:sym typeface="Roboto"/>
            </a:endParaRPr>
          </a:p>
        </p:txBody>
      </p:sp>
      <p:sp>
        <p:nvSpPr>
          <p:cNvPr id="271" name="Shape 271"/>
          <p:cNvSpPr txBox="1">
            <a:spLocks noGrp="1"/>
          </p:cNvSpPr>
          <p:nvPr>
            <p:ph type="title"/>
          </p:nvPr>
        </p:nvSpPr>
        <p:spPr>
          <a:xfrm>
            <a:off x="1502924" y="3080136"/>
            <a:ext cx="16131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585A5E"/>
                </a:solidFill>
                <a:latin typeface="Roboto"/>
                <a:ea typeface="Roboto"/>
                <a:cs typeface="Roboto"/>
                <a:sym typeface="Roboto"/>
              </a:rPr>
              <a:t>    	SaaS apps</a:t>
            </a:r>
            <a:endParaRPr sz="1000">
              <a:solidFill>
                <a:srgbClr val="585A5E"/>
              </a:solidFill>
              <a:latin typeface="Roboto"/>
              <a:ea typeface="Roboto"/>
              <a:cs typeface="Roboto"/>
              <a:sym typeface="Roboto"/>
            </a:endParaRPr>
          </a:p>
        </p:txBody>
      </p:sp>
      <p:sp>
        <p:nvSpPr>
          <p:cNvPr id="272" name="Shape 272"/>
          <p:cNvSpPr txBox="1">
            <a:spLocks noGrp="1"/>
          </p:cNvSpPr>
          <p:nvPr>
            <p:ph type="title"/>
          </p:nvPr>
        </p:nvSpPr>
        <p:spPr>
          <a:xfrm>
            <a:off x="1502924" y="3503688"/>
            <a:ext cx="16131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None/>
            </a:pPr>
            <a:r>
              <a:rPr lang="en" sz="1000">
                <a:solidFill>
                  <a:srgbClr val="585A5E"/>
                </a:solidFill>
                <a:latin typeface="Roboto"/>
                <a:ea typeface="Roboto"/>
                <a:cs typeface="Roboto"/>
                <a:sym typeface="Roboto"/>
              </a:rPr>
              <a:t>    	Legacy apps</a:t>
            </a:r>
            <a:endParaRPr sz="1000">
              <a:solidFill>
                <a:srgbClr val="585A5E"/>
              </a:solidFill>
              <a:latin typeface="Roboto"/>
              <a:ea typeface="Roboto"/>
              <a:cs typeface="Roboto"/>
              <a:sym typeface="Roboto"/>
            </a:endParaRPr>
          </a:p>
        </p:txBody>
      </p:sp>
      <p:sp>
        <p:nvSpPr>
          <p:cNvPr id="273" name="Shape 273"/>
          <p:cNvSpPr txBox="1">
            <a:spLocks noGrp="1"/>
          </p:cNvSpPr>
          <p:nvPr>
            <p:ph type="title"/>
          </p:nvPr>
        </p:nvSpPr>
        <p:spPr>
          <a:xfrm>
            <a:off x="1502924" y="3928003"/>
            <a:ext cx="1613100" cy="384600"/>
          </a:xfrm>
          <a:prstGeom prst="rect">
            <a:avLst/>
          </a:prstGeom>
          <a:solidFill>
            <a:srgbClr val="F3F6F6"/>
          </a:solidFill>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1000">
                <a:solidFill>
                  <a:srgbClr val="585A5E"/>
                </a:solidFill>
                <a:latin typeface="Roboto"/>
                <a:ea typeface="Roboto"/>
                <a:cs typeface="Roboto"/>
                <a:sym typeface="Roboto"/>
              </a:rPr>
              <a:t>    	Devices</a:t>
            </a:r>
            <a:endParaRPr sz="1000">
              <a:solidFill>
                <a:srgbClr val="585A5E"/>
              </a:solidFill>
              <a:latin typeface="Roboto"/>
              <a:ea typeface="Roboto"/>
              <a:cs typeface="Roboto"/>
              <a:sym typeface="Roboto"/>
            </a:endParaRPr>
          </a:p>
        </p:txBody>
      </p:sp>
      <p:sp>
        <p:nvSpPr>
          <p:cNvPr id="274" name="Shape 274"/>
          <p:cNvSpPr txBox="1">
            <a:spLocks noGrp="1"/>
          </p:cNvSpPr>
          <p:nvPr>
            <p:ph type="title"/>
          </p:nvPr>
        </p:nvSpPr>
        <p:spPr>
          <a:xfrm>
            <a:off x="315475" y="136150"/>
            <a:ext cx="8238900" cy="66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Disaggregation leads to more endpoints</a:t>
            </a:r>
            <a:endParaRPr sz="2200">
              <a:solidFill>
                <a:srgbClr val="585A5E"/>
              </a:solidFill>
              <a:latin typeface="Roboto Light"/>
              <a:ea typeface="Roboto Light"/>
              <a:cs typeface="Roboto Light"/>
              <a:sym typeface="Roboto Light"/>
            </a:endParaRPr>
          </a:p>
        </p:txBody>
      </p:sp>
      <p:pic>
        <p:nvPicPr>
          <p:cNvPr id="275" name="Shape 275"/>
          <p:cNvPicPr preferRelativeResize="0"/>
          <p:nvPr/>
        </p:nvPicPr>
        <p:blipFill>
          <a:blip r:embed="rId4">
            <a:alphaModFix/>
          </a:blip>
          <a:stretch>
            <a:fillRect/>
          </a:stretch>
        </p:blipFill>
        <p:spPr>
          <a:xfrm>
            <a:off x="1653177" y="3156350"/>
            <a:ext cx="230869" cy="232165"/>
          </a:xfrm>
          <a:prstGeom prst="rect">
            <a:avLst/>
          </a:prstGeom>
          <a:noFill/>
          <a:ln>
            <a:noFill/>
          </a:ln>
        </p:spPr>
      </p:pic>
      <p:sp>
        <p:nvSpPr>
          <p:cNvPr id="276" name="Shape 276"/>
          <p:cNvSpPr/>
          <p:nvPr/>
        </p:nvSpPr>
        <p:spPr>
          <a:xfrm rot="2700000">
            <a:off x="3000603" y="1313314"/>
            <a:ext cx="190495" cy="190283"/>
          </a:xfrm>
          <a:prstGeom prst="rect">
            <a:avLst/>
          </a:prstGeom>
          <a:solidFill>
            <a:srgbClr val="52C3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77" name="Shape 277"/>
          <p:cNvPicPr preferRelativeResize="0"/>
          <p:nvPr/>
        </p:nvPicPr>
        <p:blipFill>
          <a:blip r:embed="rId5">
            <a:alphaModFix/>
          </a:blip>
          <a:stretch>
            <a:fillRect/>
          </a:stretch>
        </p:blipFill>
        <p:spPr>
          <a:xfrm>
            <a:off x="1634063" y="1883971"/>
            <a:ext cx="269099" cy="235619"/>
          </a:xfrm>
          <a:prstGeom prst="rect">
            <a:avLst/>
          </a:prstGeom>
          <a:noFill/>
          <a:ln>
            <a:noFill/>
          </a:ln>
        </p:spPr>
      </p:pic>
      <p:pic>
        <p:nvPicPr>
          <p:cNvPr id="278" name="Shape 278"/>
          <p:cNvPicPr preferRelativeResize="0"/>
          <p:nvPr/>
        </p:nvPicPr>
        <p:blipFill>
          <a:blip r:embed="rId6">
            <a:alphaModFix/>
          </a:blip>
          <a:stretch>
            <a:fillRect/>
          </a:stretch>
        </p:blipFill>
        <p:spPr>
          <a:xfrm>
            <a:off x="1652512" y="2307400"/>
            <a:ext cx="232200" cy="237200"/>
          </a:xfrm>
          <a:prstGeom prst="rect">
            <a:avLst/>
          </a:prstGeom>
          <a:noFill/>
          <a:ln>
            <a:noFill/>
          </a:ln>
        </p:spPr>
      </p:pic>
      <p:pic>
        <p:nvPicPr>
          <p:cNvPr id="279" name="Shape 279"/>
          <p:cNvPicPr preferRelativeResize="0"/>
          <p:nvPr/>
        </p:nvPicPr>
        <p:blipFill>
          <a:blip r:embed="rId7">
            <a:alphaModFix/>
          </a:blip>
          <a:stretch>
            <a:fillRect/>
          </a:stretch>
        </p:blipFill>
        <p:spPr>
          <a:xfrm>
            <a:off x="1660049" y="4006536"/>
            <a:ext cx="217127" cy="227535"/>
          </a:xfrm>
          <a:prstGeom prst="rect">
            <a:avLst/>
          </a:prstGeom>
          <a:noFill/>
          <a:ln>
            <a:noFill/>
          </a:ln>
        </p:spPr>
      </p:pic>
      <p:pic>
        <p:nvPicPr>
          <p:cNvPr id="280" name="Shape 280"/>
          <p:cNvPicPr preferRelativeResize="0"/>
          <p:nvPr/>
        </p:nvPicPr>
        <p:blipFill>
          <a:blip r:embed="rId8">
            <a:alphaModFix/>
          </a:blip>
          <a:stretch>
            <a:fillRect/>
          </a:stretch>
        </p:blipFill>
        <p:spPr>
          <a:xfrm>
            <a:off x="1648037" y="3574094"/>
            <a:ext cx="241150" cy="243788"/>
          </a:xfrm>
          <a:prstGeom prst="rect">
            <a:avLst/>
          </a:prstGeom>
          <a:noFill/>
          <a:ln>
            <a:noFill/>
          </a:ln>
        </p:spPr>
      </p:pic>
      <p:pic>
        <p:nvPicPr>
          <p:cNvPr id="281" name="Shape 281"/>
          <p:cNvPicPr preferRelativeResize="0"/>
          <p:nvPr/>
        </p:nvPicPr>
        <p:blipFill>
          <a:blip r:embed="rId9">
            <a:alphaModFix/>
          </a:blip>
          <a:stretch>
            <a:fillRect/>
          </a:stretch>
        </p:blipFill>
        <p:spPr>
          <a:xfrm>
            <a:off x="1648037" y="2727099"/>
            <a:ext cx="241150" cy="243570"/>
          </a:xfrm>
          <a:prstGeom prst="rect">
            <a:avLst/>
          </a:prstGeom>
          <a:noFill/>
          <a:ln>
            <a:noFill/>
          </a:ln>
        </p:spPr>
      </p:pic>
      <p:pic>
        <p:nvPicPr>
          <p:cNvPr id="282" name="Shape 282"/>
          <p:cNvPicPr preferRelativeResize="0"/>
          <p:nvPr/>
        </p:nvPicPr>
        <p:blipFill>
          <a:blip r:embed="rId10">
            <a:alphaModFix/>
          </a:blip>
          <a:stretch>
            <a:fillRect/>
          </a:stretch>
        </p:blipFill>
        <p:spPr>
          <a:xfrm>
            <a:off x="3567300" y="1305505"/>
            <a:ext cx="3811125" cy="2746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Shape 617"/>
          <p:cNvPicPr preferRelativeResize="0"/>
          <p:nvPr/>
        </p:nvPicPr>
        <p:blipFill>
          <a:blip r:embed="rId3">
            <a:alphaModFix/>
          </a:blip>
          <a:stretch>
            <a:fillRect/>
          </a:stretch>
        </p:blipFill>
        <p:spPr>
          <a:xfrm>
            <a:off x="387288" y="204775"/>
            <a:ext cx="4314825" cy="4733925"/>
          </a:xfrm>
          <a:prstGeom prst="rect">
            <a:avLst/>
          </a:prstGeom>
          <a:noFill/>
          <a:ln>
            <a:noFill/>
          </a:ln>
        </p:spPr>
      </p:pic>
      <p:graphicFrame>
        <p:nvGraphicFramePr>
          <p:cNvPr id="618" name="Shape 618"/>
          <p:cNvGraphicFramePr/>
          <p:nvPr/>
        </p:nvGraphicFramePr>
        <p:xfrm>
          <a:off x="5145156" y="1182371"/>
          <a:ext cx="3594100" cy="3596780"/>
        </p:xfrm>
        <a:graphic>
          <a:graphicData uri="http://schemas.openxmlformats.org/drawingml/2006/table">
            <a:tbl>
              <a:tblPr>
                <a:noFill/>
                <a:tableStyleId>{13902104-3466-43EC-BCCE-F9B5AC91385F}</a:tableStyleId>
              </a:tblPr>
              <a:tblGrid>
                <a:gridCol w="1536700">
                  <a:extLst>
                    <a:ext uri="{9D8B030D-6E8A-4147-A177-3AD203B41FA5}">
                      <a16:colId xmlns:a16="http://schemas.microsoft.com/office/drawing/2014/main" val="20000"/>
                    </a:ext>
                  </a:extLst>
                </a:gridCol>
                <a:gridCol w="215900">
                  <a:extLst>
                    <a:ext uri="{9D8B030D-6E8A-4147-A177-3AD203B41FA5}">
                      <a16:colId xmlns:a16="http://schemas.microsoft.com/office/drawing/2014/main" val="20001"/>
                    </a:ext>
                  </a:extLst>
                </a:gridCol>
                <a:gridCol w="1550050">
                  <a:extLst>
                    <a:ext uri="{9D8B030D-6E8A-4147-A177-3AD203B41FA5}">
                      <a16:colId xmlns:a16="http://schemas.microsoft.com/office/drawing/2014/main" val="20002"/>
                    </a:ext>
                  </a:extLst>
                </a:gridCol>
                <a:gridCol w="291450">
                  <a:extLst>
                    <a:ext uri="{9D8B030D-6E8A-4147-A177-3AD203B41FA5}">
                      <a16:colId xmlns:a16="http://schemas.microsoft.com/office/drawing/2014/main" val="20003"/>
                    </a:ext>
                  </a:extLst>
                </a:gridCol>
              </a:tblGrid>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Kubernetes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Jaeger</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Docker</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Prometheus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0" lvl="0" indent="0" rtl="0">
                        <a:spcBef>
                          <a:spcPts val="0"/>
                        </a:spcBef>
                        <a:spcAft>
                          <a:spcPts val="0"/>
                        </a:spcAft>
                        <a:buNone/>
                      </a:pP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etcd</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OAuth2 / OIDC</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Istio / Envoy</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114300" lvl="0" indent="0" rtl="0">
                        <a:spcBef>
                          <a:spcPts val="0"/>
                        </a:spcBef>
                        <a:spcAft>
                          <a:spcPts val="0"/>
                        </a:spcAft>
                        <a:buClr>
                          <a:schemeClr val="dk1"/>
                        </a:buClr>
                        <a:buSzPts val="1100"/>
                        <a:buFont typeface="Arial"/>
                        <a:buNone/>
                      </a:pPr>
                      <a:r>
                        <a:rPr lang="en" sz="1000">
                          <a:solidFill>
                            <a:srgbClr val="20B6AF"/>
                          </a:solidFill>
                          <a:latin typeface="Roboto"/>
                          <a:ea typeface="Roboto"/>
                          <a:cs typeface="Roboto"/>
                          <a:sym typeface="Roboto"/>
                        </a:rPr>
                        <a:t>LinkerD</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RabbitMQ</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114300" lvl="0" indent="0" rtl="0">
                        <a:spcBef>
                          <a:spcPts val="0"/>
                        </a:spcBef>
                        <a:spcAft>
                          <a:spcPts val="0"/>
                        </a:spcAft>
                        <a:buClr>
                          <a:schemeClr val="dk1"/>
                        </a:buClr>
                        <a:buSzPts val="1100"/>
                        <a:buFont typeface="Arial"/>
                        <a:buNone/>
                      </a:pPr>
                      <a:r>
                        <a:rPr lang="en" sz="1000">
                          <a:solidFill>
                            <a:srgbClr val="20B6AF"/>
                          </a:solidFill>
                          <a:latin typeface="Roboto"/>
                          <a:ea typeface="Roboto"/>
                          <a:cs typeface="Roboto"/>
                          <a:sym typeface="Roboto"/>
                        </a:rPr>
                        <a:t>Consul</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AMQP</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114300" lvl="0" indent="0" rtl="0">
                        <a:spcBef>
                          <a:spcPts val="0"/>
                        </a:spcBef>
                        <a:spcAft>
                          <a:spcPts val="0"/>
                        </a:spcAft>
                        <a:buClr>
                          <a:schemeClr val="dk1"/>
                        </a:buClr>
                        <a:buSzPts val="1100"/>
                        <a:buFont typeface="Arial"/>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Swagger/OpenAPI</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MySQL</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gRPC / Protobuf</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Postgres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WebSub</a:t>
                      </a: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Cassandra</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0" lvl="0" indent="0" rtl="0">
                        <a:spcBef>
                          <a:spcPts val="0"/>
                        </a:spcBef>
                        <a:spcAft>
                          <a:spcPts val="0"/>
                        </a:spcAft>
                        <a:buNone/>
                      </a:pP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10"/>
                  </a:ext>
                </a:extLst>
              </a:tr>
              <a:tr h="177800">
                <a:tc>
                  <a:txBody>
                    <a:bodyPr/>
                    <a:lstStyle/>
                    <a:p>
                      <a:pPr marL="0" lvl="0" indent="0" rtl="0">
                        <a:spcBef>
                          <a:spcPts val="0"/>
                        </a:spcBef>
                        <a:spcAft>
                          <a:spcPts val="0"/>
                        </a:spcAft>
                        <a:buNone/>
                      </a:pP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Spring/Java</a:t>
                      </a: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11"/>
                  </a:ext>
                </a:extLst>
              </a:tr>
              <a:tr h="177800">
                <a:tc>
                  <a:txBody>
                    <a:bodyPr/>
                    <a:lstStyle/>
                    <a:p>
                      <a:pPr marL="114300" lvl="0" indent="0" rtl="0">
                        <a:spcBef>
                          <a:spcPts val="0"/>
                        </a:spcBef>
                        <a:spcAft>
                          <a:spcPts val="0"/>
                        </a:spcAft>
                        <a:buClr>
                          <a:schemeClr val="dk1"/>
                        </a:buClr>
                        <a:buSzPts val="1100"/>
                        <a:buFont typeface="Arial"/>
                        <a:buNone/>
                      </a:pPr>
                      <a:r>
                        <a:rPr lang="en" sz="1000">
                          <a:solidFill>
                            <a:srgbClr val="20B6AF"/>
                          </a:solidFill>
                          <a:latin typeface="Roboto"/>
                          <a:ea typeface="Roboto"/>
                          <a:cs typeface="Roboto"/>
                          <a:sym typeface="Roboto"/>
                        </a:rPr>
                        <a:t>Visual Studio Code</a:t>
                      </a: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12"/>
                  </a:ext>
                </a:extLst>
              </a:tr>
              <a:tr h="177800">
                <a:tc>
                  <a:txBody>
                    <a:bodyPr/>
                    <a:lstStyle/>
                    <a:p>
                      <a:pPr marL="114300" lvl="0" indent="0" rtl="0">
                        <a:spcBef>
                          <a:spcPts val="0"/>
                        </a:spcBef>
                        <a:spcAft>
                          <a:spcPts val="0"/>
                        </a:spcAft>
                        <a:buClr>
                          <a:schemeClr val="dk1"/>
                        </a:buClr>
                        <a:buSzPts val="1100"/>
                        <a:buFont typeface="Arial"/>
                        <a:buNone/>
                      </a:pPr>
                      <a:r>
                        <a:rPr lang="en" sz="1000">
                          <a:solidFill>
                            <a:srgbClr val="20B6AF"/>
                          </a:solidFill>
                          <a:latin typeface="Roboto"/>
                          <a:ea typeface="Roboto"/>
                          <a:cs typeface="Roboto"/>
                          <a:sym typeface="Roboto"/>
                        </a:rPr>
                        <a:t>Intellij IDEA</a:t>
                      </a:r>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619" name="Shape 619"/>
          <p:cNvSpPr txBox="1">
            <a:spLocks noGrp="1"/>
          </p:cNvSpPr>
          <p:nvPr>
            <p:ph type="title"/>
          </p:nvPr>
        </p:nvSpPr>
        <p:spPr>
          <a:xfrm>
            <a:off x="5145200" y="136150"/>
            <a:ext cx="3594000" cy="66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Ecosystem extensions for disaggregated architecture</a:t>
            </a:r>
            <a:endParaRPr sz="2200">
              <a:solidFill>
                <a:srgbClr val="585A5E"/>
              </a:solidFill>
              <a:latin typeface="Roboto Light"/>
              <a:ea typeface="Roboto Light"/>
              <a:cs typeface="Roboto Light"/>
              <a:sym typeface="Roboto Light"/>
            </a:endParaRPr>
          </a:p>
        </p:txBody>
      </p:sp>
      <p:pic>
        <p:nvPicPr>
          <p:cNvPr id="620" name="Shape 620"/>
          <p:cNvPicPr preferRelativeResize="0"/>
          <p:nvPr/>
        </p:nvPicPr>
        <p:blipFill>
          <a:blip r:embed="rId4">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p:nvPr/>
        </p:nvSpPr>
        <p:spPr>
          <a:xfrm>
            <a:off x="397775" y="1315071"/>
            <a:ext cx="998700" cy="397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solidFill>
                  <a:srgbClr val="20B6AF"/>
                </a:solidFill>
                <a:latin typeface="Roboto"/>
                <a:ea typeface="Roboto"/>
                <a:cs typeface="Roboto"/>
                <a:sym typeface="Roboto"/>
              </a:rPr>
              <a:t>In the demo</a:t>
            </a:r>
            <a:endParaRPr sz="1200">
              <a:solidFill>
                <a:srgbClr val="20B6AF"/>
              </a:solidFill>
              <a:latin typeface="Roboto"/>
              <a:ea typeface="Roboto"/>
              <a:cs typeface="Roboto"/>
              <a:sym typeface="Roboto"/>
            </a:endParaRPr>
          </a:p>
        </p:txBody>
      </p:sp>
      <p:sp>
        <p:nvSpPr>
          <p:cNvPr id="626" name="Shape 626"/>
          <p:cNvSpPr/>
          <p:nvPr/>
        </p:nvSpPr>
        <p:spPr>
          <a:xfrm>
            <a:off x="397775" y="2534321"/>
            <a:ext cx="1262400" cy="56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585A5E"/>
                </a:solidFill>
                <a:latin typeface="Roboto"/>
                <a:ea typeface="Roboto"/>
                <a:cs typeface="Roboto"/>
                <a:sym typeface="Roboto"/>
              </a:rPr>
              <a:t>Discover at</a:t>
            </a:r>
            <a:endParaRPr sz="1100">
              <a:solidFill>
                <a:srgbClr val="585A5E"/>
              </a:solidFill>
              <a:latin typeface="Roboto"/>
              <a:ea typeface="Roboto"/>
              <a:cs typeface="Roboto"/>
              <a:sym typeface="Roboto"/>
            </a:endParaRPr>
          </a:p>
          <a:p>
            <a:pPr marL="0" lvl="0" indent="0" rtl="0">
              <a:spcBef>
                <a:spcPts val="0"/>
              </a:spcBef>
              <a:spcAft>
                <a:spcPts val="0"/>
              </a:spcAft>
              <a:buNone/>
            </a:pPr>
            <a:r>
              <a:rPr lang="en" sz="1100">
                <a:solidFill>
                  <a:srgbClr val="585A5E"/>
                </a:solidFill>
                <a:latin typeface="Roboto"/>
                <a:ea typeface="Roboto"/>
                <a:cs typeface="Roboto"/>
                <a:sym typeface="Roboto"/>
              </a:rPr>
              <a:t>ballerina.io</a:t>
            </a:r>
            <a:endParaRPr sz="1100">
              <a:solidFill>
                <a:srgbClr val="585A5E"/>
              </a:solidFill>
              <a:latin typeface="Roboto"/>
              <a:ea typeface="Roboto"/>
              <a:cs typeface="Roboto"/>
              <a:sym typeface="Roboto"/>
            </a:endParaRPr>
          </a:p>
        </p:txBody>
      </p:sp>
      <p:pic>
        <p:nvPicPr>
          <p:cNvPr id="627" name="Shape 627"/>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628" name="Shape 628"/>
          <p:cNvSpPr txBox="1">
            <a:spLocks noGrp="1"/>
          </p:cNvSpPr>
          <p:nvPr>
            <p:ph type="title"/>
          </p:nvPr>
        </p:nvSpPr>
        <p:spPr>
          <a:xfrm>
            <a:off x="315475" y="136150"/>
            <a:ext cx="8238900" cy="484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Ballerina bridges the Integration Gap</a:t>
            </a:r>
            <a:endParaRPr sz="2200">
              <a:solidFill>
                <a:srgbClr val="585A5E"/>
              </a:solidFill>
              <a:latin typeface="Roboto Light"/>
              <a:ea typeface="Roboto Light"/>
              <a:cs typeface="Roboto Light"/>
              <a:sym typeface="Roboto Light"/>
            </a:endParaRPr>
          </a:p>
        </p:txBody>
      </p:sp>
      <p:cxnSp>
        <p:nvCxnSpPr>
          <p:cNvPr id="629" name="Shape 629"/>
          <p:cNvCxnSpPr/>
          <p:nvPr/>
        </p:nvCxnSpPr>
        <p:spPr>
          <a:xfrm rot="10800000">
            <a:off x="397825" y="2534321"/>
            <a:ext cx="1200300" cy="0"/>
          </a:xfrm>
          <a:prstGeom prst="straightConnector1">
            <a:avLst/>
          </a:prstGeom>
          <a:noFill/>
          <a:ln w="9525" cap="flat" cmpd="sng">
            <a:solidFill>
              <a:srgbClr val="CCCCCC"/>
            </a:solidFill>
            <a:prstDash val="solid"/>
            <a:round/>
            <a:headEnd type="none" w="med" len="med"/>
            <a:tailEnd type="none" w="med" len="med"/>
          </a:ln>
        </p:spPr>
      </p:cxnSp>
      <p:cxnSp>
        <p:nvCxnSpPr>
          <p:cNvPr id="630" name="Shape 630"/>
          <p:cNvCxnSpPr/>
          <p:nvPr/>
        </p:nvCxnSpPr>
        <p:spPr>
          <a:xfrm rot="10800000">
            <a:off x="397825" y="1315071"/>
            <a:ext cx="1200300" cy="0"/>
          </a:xfrm>
          <a:prstGeom prst="straightConnector1">
            <a:avLst/>
          </a:prstGeom>
          <a:noFill/>
          <a:ln w="9525" cap="flat" cmpd="sng">
            <a:solidFill>
              <a:srgbClr val="CCCCCC"/>
            </a:solidFill>
            <a:prstDash val="solid"/>
            <a:round/>
            <a:headEnd type="none" w="med" len="med"/>
            <a:tailEnd type="none" w="med" len="med"/>
          </a:ln>
        </p:spPr>
      </p:cxnSp>
      <p:cxnSp>
        <p:nvCxnSpPr>
          <p:cNvPr id="631" name="Shape 631"/>
          <p:cNvCxnSpPr/>
          <p:nvPr/>
        </p:nvCxnSpPr>
        <p:spPr>
          <a:xfrm rot="10800000">
            <a:off x="397825" y="4227887"/>
            <a:ext cx="1308900" cy="0"/>
          </a:xfrm>
          <a:prstGeom prst="straightConnector1">
            <a:avLst/>
          </a:prstGeom>
          <a:noFill/>
          <a:ln w="9525" cap="flat" cmpd="sng">
            <a:solidFill>
              <a:srgbClr val="CCCCCC"/>
            </a:solidFill>
            <a:prstDash val="solid"/>
            <a:round/>
            <a:headEnd type="none" w="med" len="med"/>
            <a:tailEnd type="none" w="med" len="med"/>
          </a:ln>
        </p:spPr>
      </p:cxnSp>
      <p:graphicFrame>
        <p:nvGraphicFramePr>
          <p:cNvPr id="632" name="Shape 632"/>
          <p:cNvGraphicFramePr/>
          <p:nvPr/>
        </p:nvGraphicFramePr>
        <p:xfrm>
          <a:off x="1869656" y="1040746"/>
          <a:ext cx="6870700" cy="3200530"/>
        </p:xfrm>
        <a:graphic>
          <a:graphicData uri="http://schemas.openxmlformats.org/drawingml/2006/table">
            <a:tbl>
              <a:tblPr>
                <a:noFill/>
                <a:tableStyleId>{13902104-3466-43EC-BCCE-F9B5AC91385F}</a:tableStyleId>
              </a:tblPr>
              <a:tblGrid>
                <a:gridCol w="1536700">
                  <a:extLst>
                    <a:ext uri="{9D8B030D-6E8A-4147-A177-3AD203B41FA5}">
                      <a16:colId xmlns:a16="http://schemas.microsoft.com/office/drawing/2014/main" val="20000"/>
                    </a:ext>
                  </a:extLst>
                </a:gridCol>
                <a:gridCol w="215900">
                  <a:extLst>
                    <a:ext uri="{9D8B030D-6E8A-4147-A177-3AD203B41FA5}">
                      <a16:colId xmlns:a16="http://schemas.microsoft.com/office/drawing/2014/main" val="20001"/>
                    </a:ext>
                  </a:extLst>
                </a:gridCol>
                <a:gridCol w="1550050">
                  <a:extLst>
                    <a:ext uri="{9D8B030D-6E8A-4147-A177-3AD203B41FA5}">
                      <a16:colId xmlns:a16="http://schemas.microsoft.com/office/drawing/2014/main" val="20002"/>
                    </a:ext>
                  </a:extLst>
                </a:gridCol>
                <a:gridCol w="291450">
                  <a:extLst>
                    <a:ext uri="{9D8B030D-6E8A-4147-A177-3AD203B41FA5}">
                      <a16:colId xmlns:a16="http://schemas.microsoft.com/office/drawing/2014/main" val="20003"/>
                    </a:ext>
                  </a:extLst>
                </a:gridCol>
                <a:gridCol w="1536700">
                  <a:extLst>
                    <a:ext uri="{9D8B030D-6E8A-4147-A177-3AD203B41FA5}">
                      <a16:colId xmlns:a16="http://schemas.microsoft.com/office/drawing/2014/main" val="20004"/>
                    </a:ext>
                  </a:extLst>
                </a:gridCol>
                <a:gridCol w="215900">
                  <a:extLst>
                    <a:ext uri="{9D8B030D-6E8A-4147-A177-3AD203B41FA5}">
                      <a16:colId xmlns:a16="http://schemas.microsoft.com/office/drawing/2014/main" val="20005"/>
                    </a:ext>
                  </a:extLst>
                </a:gridCol>
                <a:gridCol w="1524000">
                  <a:extLst>
                    <a:ext uri="{9D8B030D-6E8A-4147-A177-3AD203B41FA5}">
                      <a16:colId xmlns:a16="http://schemas.microsoft.com/office/drawing/2014/main" val="20006"/>
                    </a:ext>
                  </a:extLst>
                </a:gridCol>
              </a:tblGrid>
              <a:tr h="215900">
                <a:tc>
                  <a:txBody>
                    <a:bodyPr/>
                    <a:lstStyle/>
                    <a:p>
                      <a:pPr marL="57150" lvl="0" indent="0" rtl="0">
                        <a:spcBef>
                          <a:spcPts val="0"/>
                        </a:spcBef>
                        <a:spcAft>
                          <a:spcPts val="0"/>
                        </a:spcAft>
                        <a:buNone/>
                      </a:pPr>
                      <a:r>
                        <a:rPr lang="en" sz="1200" b="1">
                          <a:solidFill>
                            <a:srgbClr val="585A5E"/>
                          </a:solidFill>
                          <a:latin typeface="Roboto"/>
                          <a:ea typeface="Roboto"/>
                          <a:cs typeface="Roboto"/>
                          <a:sym typeface="Roboto"/>
                        </a:rPr>
                        <a:t>Agile</a:t>
                      </a:r>
                      <a:endParaRPr sz="1200" b="1">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2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2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2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57150" lvl="0" indent="0" rtl="0">
                        <a:spcBef>
                          <a:spcPts val="0"/>
                        </a:spcBef>
                        <a:spcAft>
                          <a:spcPts val="0"/>
                        </a:spcAft>
                        <a:buNone/>
                      </a:pPr>
                      <a:r>
                        <a:rPr lang="en" sz="1200" b="1">
                          <a:solidFill>
                            <a:srgbClr val="585A5E"/>
                          </a:solidFill>
                          <a:latin typeface="Roboto"/>
                          <a:ea typeface="Roboto"/>
                          <a:cs typeface="Roboto"/>
                          <a:sym typeface="Roboto"/>
                        </a:rPr>
                        <a:t>Integration Simple</a:t>
                      </a:r>
                      <a:endParaRPr sz="1200" b="1">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2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2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Edit / Build / Run</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Package management</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Services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Transformations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Language server</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Ballerina Central</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Endpoints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JSON primitive</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IDE plugins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Type safety </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Resources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Annotations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Projects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Union types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Connectors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Circuit breaker</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77800">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Docker and K8S</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Flow control</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Source Code Pro"/>
                          <a:ea typeface="Source Code Pro"/>
                          <a:cs typeface="Source Code Pro"/>
                          <a:sym typeface="Source Code Pro"/>
                        </a:rPr>
                        <a:t>-&gt;</a:t>
                      </a:r>
                      <a:endParaRPr sz="1000">
                        <a:solidFill>
                          <a:srgbClr val="20B6AF"/>
                        </a:solidFill>
                        <a:latin typeface="Source Code Pro"/>
                        <a:ea typeface="Source Code Pro"/>
                        <a:cs typeface="Source Code Pro"/>
                        <a:sym typeface="Source Code Pr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20B6AF"/>
                          </a:solidFill>
                          <a:latin typeface="Roboto"/>
                          <a:ea typeface="Roboto"/>
                          <a:cs typeface="Roboto"/>
                          <a:sym typeface="Roboto"/>
                        </a:rPr>
                        <a:t>Async</a:t>
                      </a:r>
                      <a:endParaRPr sz="1000">
                        <a:solidFill>
                          <a:srgbClr val="20B6AF"/>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Debugger</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Observability</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Workers, fork/join</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gRPC</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CCCCCC"/>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06"/>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Testerina: unit tests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CI/CD</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Message broker</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Protobuf</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07"/>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Doc generation</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Table, vector, map</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Versioning </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XML type</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08"/>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CLI extensions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Struct</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Bridge</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Streams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09"/>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Dev tracing</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Lambda</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Swagger</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CSV</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10"/>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I/O</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Tasks, scheduling</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Databases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Session mgmt</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11"/>
                  </a:ext>
                </a:extLst>
              </a:tr>
              <a:tr h="177800">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Projects</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6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114300" lvl="0" indent="0" rtl="0">
                        <a:spcBef>
                          <a:spcPts val="0"/>
                        </a:spcBef>
                        <a:spcAft>
                          <a:spcPts val="0"/>
                        </a:spcAft>
                        <a:buNone/>
                      </a:pPr>
                      <a:r>
                        <a:rPr lang="en" sz="1000">
                          <a:solidFill>
                            <a:srgbClr val="585A5E"/>
                          </a:solidFill>
                          <a:latin typeface="Roboto"/>
                          <a:ea typeface="Roboto"/>
                          <a:cs typeface="Roboto"/>
                          <a:sym typeface="Roboto"/>
                        </a:rPr>
                        <a:t>Dependency mgmt</a:t>
                      </a: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FFFFFF"/>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tc>
                  <a:txBody>
                    <a:bodyPr/>
                    <a:lstStyle/>
                    <a:p>
                      <a:pPr marL="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FFFFFF"/>
                      </a:solidFill>
                      <a:prstDash val="solid"/>
                      <a:round/>
                      <a:headEnd type="none" w="sm" len="sm"/>
                      <a:tailEnd type="none" w="sm" len="sm"/>
                    </a:lnT>
                    <a:lnB w="6350" cap="flat" cmpd="sng">
                      <a:solidFill>
                        <a:srgbClr val="CCCCCC"/>
                      </a:solidFill>
                      <a:prstDash val="solid"/>
                      <a:round/>
                      <a:headEnd type="none" w="sm" len="sm"/>
                      <a:tailEnd type="none" w="sm" len="sm"/>
                    </a:lnB>
                  </a:tcPr>
                </a:tc>
                <a:tc>
                  <a:txBody>
                    <a:bodyPr/>
                    <a:lstStyle/>
                    <a:p>
                      <a:pPr marL="114300" lvl="0" indent="0" rtl="0">
                        <a:spcBef>
                          <a:spcPts val="0"/>
                        </a:spcBef>
                        <a:spcAft>
                          <a:spcPts val="0"/>
                        </a:spcAft>
                        <a:buNone/>
                      </a:pPr>
                      <a:endParaRPr sz="1000">
                        <a:solidFill>
                          <a:srgbClr val="585A5E"/>
                        </a:solidFill>
                        <a:latin typeface="Roboto"/>
                        <a:ea typeface="Roboto"/>
                        <a:cs typeface="Roboto"/>
                        <a:sym typeface="Roboto"/>
                      </a:endParaRPr>
                    </a:p>
                  </a:txBody>
                  <a:tcPr marL="45725" marR="45725" marT="45725" marB="45725" anchor="ctr">
                    <a:lnL w="6350" cap="flat" cmpd="sng">
                      <a:solidFill>
                        <a:srgbClr val="FFFFFF"/>
                      </a:solidFill>
                      <a:prstDash val="solid"/>
                      <a:round/>
                      <a:headEnd type="none" w="sm" len="sm"/>
                      <a:tailEnd type="none" w="sm" len="sm"/>
                    </a:lnL>
                    <a:lnR w="6350" cap="flat" cmpd="sng">
                      <a:solidFill>
                        <a:srgbClr val="FFFFFF"/>
                      </a:solidFill>
                      <a:prstDash val="solid"/>
                      <a:round/>
                      <a:headEnd type="none" w="sm" len="sm"/>
                      <a:tailEnd type="none" w="sm" len="sm"/>
                    </a:lnR>
                    <a:lnT w="6350" cap="flat" cmpd="sng">
                      <a:solidFill>
                        <a:srgbClr val="BFBFBF"/>
                      </a:solidFill>
                      <a:prstDash val="solid"/>
                      <a:round/>
                      <a:headEnd type="none" w="sm" len="sm"/>
                      <a:tailEnd type="none" w="sm" len="sm"/>
                    </a:lnT>
                    <a:lnB w="6350" cap="flat" cmpd="sng">
                      <a:solidFill>
                        <a:srgbClr val="BFBFBF"/>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Shape 637"/>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638" name="Shape 638"/>
          <p:cNvSpPr txBox="1">
            <a:spLocks noGrp="1"/>
          </p:cNvSpPr>
          <p:nvPr>
            <p:ph type="title"/>
          </p:nvPr>
        </p:nvSpPr>
        <p:spPr>
          <a:xfrm>
            <a:off x="315475" y="136150"/>
            <a:ext cx="8238900" cy="569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How to get involved</a:t>
            </a:r>
            <a:endParaRPr sz="2200">
              <a:solidFill>
                <a:srgbClr val="585A5E"/>
              </a:solidFill>
              <a:latin typeface="Roboto Light"/>
              <a:ea typeface="Roboto Light"/>
              <a:cs typeface="Roboto Light"/>
              <a:sym typeface="Roboto Light"/>
            </a:endParaRPr>
          </a:p>
        </p:txBody>
      </p:sp>
      <p:sp>
        <p:nvSpPr>
          <p:cNvPr id="639" name="Shape 639"/>
          <p:cNvSpPr/>
          <p:nvPr/>
        </p:nvSpPr>
        <p:spPr>
          <a:xfrm>
            <a:off x="1526375" y="1359675"/>
            <a:ext cx="1932900" cy="616500"/>
          </a:xfrm>
          <a:prstGeom prst="rect">
            <a:avLst/>
          </a:prstGeom>
          <a:solidFill>
            <a:srgbClr val="52C3C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FFFFF"/>
                </a:solidFill>
                <a:latin typeface="Roboto"/>
                <a:ea typeface="Roboto"/>
                <a:cs typeface="Roboto"/>
                <a:sym typeface="Roboto"/>
              </a:rPr>
              <a:t>    Learn more</a:t>
            </a:r>
            <a:endParaRPr>
              <a:solidFill>
                <a:srgbClr val="FFFFFF"/>
              </a:solidFill>
              <a:latin typeface="Roboto"/>
              <a:ea typeface="Roboto"/>
              <a:cs typeface="Roboto"/>
              <a:sym typeface="Roboto"/>
            </a:endParaRPr>
          </a:p>
        </p:txBody>
      </p:sp>
      <p:sp>
        <p:nvSpPr>
          <p:cNvPr id="640" name="Shape 640"/>
          <p:cNvSpPr/>
          <p:nvPr/>
        </p:nvSpPr>
        <p:spPr>
          <a:xfrm>
            <a:off x="1526375" y="2226275"/>
            <a:ext cx="1932900" cy="616500"/>
          </a:xfrm>
          <a:prstGeom prst="rect">
            <a:avLst/>
          </a:prstGeom>
          <a:solidFill>
            <a:srgbClr val="E6E9EA"/>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20B6AF"/>
                </a:solidFill>
                <a:latin typeface="Roboto"/>
                <a:ea typeface="Roboto"/>
                <a:cs typeface="Roboto"/>
                <a:sym typeface="Roboto"/>
              </a:rPr>
              <a:t>    Open source</a:t>
            </a:r>
            <a:endParaRPr>
              <a:solidFill>
                <a:srgbClr val="20B6AF"/>
              </a:solidFill>
              <a:latin typeface="Roboto"/>
              <a:ea typeface="Roboto"/>
              <a:cs typeface="Roboto"/>
              <a:sym typeface="Roboto"/>
            </a:endParaRPr>
          </a:p>
        </p:txBody>
      </p:sp>
      <p:sp>
        <p:nvSpPr>
          <p:cNvPr id="641" name="Shape 641"/>
          <p:cNvSpPr/>
          <p:nvPr/>
        </p:nvSpPr>
        <p:spPr>
          <a:xfrm>
            <a:off x="1526375" y="3092875"/>
            <a:ext cx="1932900" cy="616500"/>
          </a:xfrm>
          <a:prstGeom prst="rect">
            <a:avLst/>
          </a:prstGeom>
          <a:solidFill>
            <a:srgbClr val="52C3C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FFFFFF"/>
                </a:solidFill>
                <a:latin typeface="Roboto"/>
                <a:ea typeface="Roboto"/>
                <a:cs typeface="Roboto"/>
                <a:sym typeface="Roboto"/>
              </a:rPr>
              <a:t>    Get support</a:t>
            </a:r>
            <a:endParaRPr>
              <a:solidFill>
                <a:srgbClr val="FFFFFF"/>
              </a:solidFill>
              <a:latin typeface="Roboto"/>
              <a:ea typeface="Roboto"/>
              <a:cs typeface="Roboto"/>
              <a:sym typeface="Roboto"/>
            </a:endParaRPr>
          </a:p>
        </p:txBody>
      </p:sp>
      <p:sp>
        <p:nvSpPr>
          <p:cNvPr id="642" name="Shape 642"/>
          <p:cNvSpPr/>
          <p:nvPr/>
        </p:nvSpPr>
        <p:spPr>
          <a:xfrm rot="2700000">
            <a:off x="3367303" y="1580845"/>
            <a:ext cx="174373" cy="174161"/>
          </a:xfrm>
          <a:prstGeom prst="rect">
            <a:avLst/>
          </a:prstGeom>
          <a:solidFill>
            <a:srgbClr val="52C3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3" name="Shape 643"/>
          <p:cNvSpPr/>
          <p:nvPr/>
        </p:nvSpPr>
        <p:spPr>
          <a:xfrm rot="2700000">
            <a:off x="3367303" y="3314044"/>
            <a:ext cx="174373" cy="174161"/>
          </a:xfrm>
          <a:prstGeom prst="rect">
            <a:avLst/>
          </a:prstGeom>
          <a:solidFill>
            <a:srgbClr val="52C3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4" name="Shape 644"/>
          <p:cNvSpPr/>
          <p:nvPr/>
        </p:nvSpPr>
        <p:spPr>
          <a:xfrm rot="2700000">
            <a:off x="3367303" y="2447445"/>
            <a:ext cx="174373" cy="174161"/>
          </a:xfrm>
          <a:prstGeom prst="rect">
            <a:avLst/>
          </a:prstGeom>
          <a:solidFill>
            <a:srgbClr val="E6E9E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5" name="Shape 645"/>
          <p:cNvSpPr/>
          <p:nvPr/>
        </p:nvSpPr>
        <p:spPr>
          <a:xfrm>
            <a:off x="3672925" y="1395675"/>
            <a:ext cx="2142600" cy="544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u="sng">
                <a:solidFill>
                  <a:srgbClr val="20B6AF"/>
                </a:solidFill>
                <a:latin typeface="Roboto"/>
                <a:ea typeface="Roboto"/>
                <a:cs typeface="Roboto"/>
                <a:sym typeface="Roboto"/>
                <a:hlinkClick r:id="rId4"/>
              </a:rPr>
              <a:t>http://ballerina.io</a:t>
            </a:r>
            <a:endParaRPr>
              <a:solidFill>
                <a:srgbClr val="20B6AF"/>
              </a:solidFill>
              <a:latin typeface="Roboto"/>
              <a:ea typeface="Roboto"/>
              <a:cs typeface="Roboto"/>
              <a:sym typeface="Roboto"/>
            </a:endParaRPr>
          </a:p>
        </p:txBody>
      </p:sp>
      <p:sp>
        <p:nvSpPr>
          <p:cNvPr id="646" name="Shape 646"/>
          <p:cNvSpPr/>
          <p:nvPr/>
        </p:nvSpPr>
        <p:spPr>
          <a:xfrm>
            <a:off x="3672925" y="2265875"/>
            <a:ext cx="3587700" cy="5373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u="sng">
                <a:solidFill>
                  <a:srgbClr val="585A5E"/>
                </a:solidFill>
                <a:latin typeface="Roboto Light"/>
                <a:ea typeface="Roboto Light"/>
                <a:cs typeface="Roboto Light"/>
                <a:sym typeface="Roboto Light"/>
                <a:hlinkClick r:id="rId5"/>
              </a:rPr>
              <a:t>http://github.com/ballerina-platform/</a:t>
            </a:r>
            <a:endParaRPr>
              <a:solidFill>
                <a:srgbClr val="585A5E"/>
              </a:solidFill>
              <a:latin typeface="Roboto Light"/>
              <a:ea typeface="Roboto Light"/>
              <a:cs typeface="Roboto Light"/>
              <a:sym typeface="Roboto Light"/>
            </a:endParaRPr>
          </a:p>
        </p:txBody>
      </p:sp>
      <p:sp>
        <p:nvSpPr>
          <p:cNvPr id="647" name="Shape 647"/>
          <p:cNvSpPr/>
          <p:nvPr/>
        </p:nvSpPr>
        <p:spPr>
          <a:xfrm>
            <a:off x="3672925" y="3128875"/>
            <a:ext cx="3944700" cy="5445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a:solidFill>
                  <a:srgbClr val="20B6B0"/>
                </a:solidFill>
                <a:latin typeface="Roboto"/>
                <a:ea typeface="Roboto"/>
                <a:cs typeface="Roboto"/>
                <a:sym typeface="Roboto"/>
              </a:rPr>
              <a:t>Stack Overflow #ballerina tag</a:t>
            </a:r>
            <a:endParaRPr>
              <a:solidFill>
                <a:srgbClr val="20B6B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85A5E"/>
        </a:solidFill>
        <a:effectLst/>
      </p:bgPr>
    </p:bg>
    <p:spTree>
      <p:nvGrpSpPr>
        <p:cNvPr id="1" name="Shape 651"/>
        <p:cNvGrpSpPr/>
        <p:nvPr/>
      </p:nvGrpSpPr>
      <p:grpSpPr>
        <a:xfrm>
          <a:off x="0" y="0"/>
          <a:ext cx="0" cy="0"/>
          <a:chOff x="0" y="0"/>
          <a:chExt cx="0" cy="0"/>
        </a:xfrm>
      </p:grpSpPr>
      <p:pic>
        <p:nvPicPr>
          <p:cNvPr id="652" name="Shape 652"/>
          <p:cNvPicPr preferRelativeResize="0"/>
          <p:nvPr/>
        </p:nvPicPr>
        <p:blipFill>
          <a:blip r:embed="rId3">
            <a:alphaModFix/>
          </a:blip>
          <a:stretch>
            <a:fillRect/>
          </a:stretch>
        </p:blipFill>
        <p:spPr>
          <a:xfrm>
            <a:off x="559094" y="1620287"/>
            <a:ext cx="4952850" cy="1563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9EA"/>
        </a:solidFill>
        <a:effectLst/>
      </p:bgPr>
    </p:bg>
    <p:spTree>
      <p:nvGrpSpPr>
        <p:cNvPr id="1" name="Shape 286"/>
        <p:cNvGrpSpPr/>
        <p:nvPr/>
      </p:nvGrpSpPr>
      <p:grpSpPr>
        <a:xfrm>
          <a:off x="0" y="0"/>
          <a:ext cx="0" cy="0"/>
          <a:chOff x="0" y="0"/>
          <a:chExt cx="0" cy="0"/>
        </a:xfrm>
      </p:grpSpPr>
      <p:sp>
        <p:nvSpPr>
          <p:cNvPr id="287" name="Shape 287"/>
          <p:cNvSpPr/>
          <p:nvPr/>
        </p:nvSpPr>
        <p:spPr>
          <a:xfrm>
            <a:off x="409800" y="899925"/>
            <a:ext cx="8324400" cy="2319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txBox="1">
            <a:spLocks noGrp="1"/>
          </p:cNvSpPr>
          <p:nvPr>
            <p:ph type="title"/>
          </p:nvPr>
        </p:nvSpPr>
        <p:spPr>
          <a:xfrm>
            <a:off x="315475" y="136150"/>
            <a:ext cx="8238900" cy="665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85A5E"/>
                </a:solidFill>
                <a:latin typeface="Roboto Light"/>
                <a:ea typeface="Roboto Light"/>
                <a:cs typeface="Roboto Light"/>
                <a:sym typeface="Roboto Light"/>
              </a:rPr>
              <a:t>Integration in an increasingly disaggregated world</a:t>
            </a:r>
            <a:endParaRPr sz="2200">
              <a:solidFill>
                <a:srgbClr val="585A5E"/>
              </a:solidFill>
              <a:latin typeface="Roboto Light"/>
              <a:ea typeface="Roboto Light"/>
              <a:cs typeface="Roboto Light"/>
              <a:sym typeface="Roboto Light"/>
            </a:endParaRPr>
          </a:p>
        </p:txBody>
      </p:sp>
      <p:pic>
        <p:nvPicPr>
          <p:cNvPr id="289" name="Shape 289"/>
          <p:cNvPicPr preferRelativeResize="0"/>
          <p:nvPr/>
        </p:nvPicPr>
        <p:blipFill>
          <a:blip r:embed="rId3">
            <a:alphaModFix/>
          </a:blip>
          <a:stretch>
            <a:fillRect/>
          </a:stretch>
        </p:blipFill>
        <p:spPr>
          <a:xfrm>
            <a:off x="178425" y="4783276"/>
            <a:ext cx="1039551" cy="191825"/>
          </a:xfrm>
          <a:prstGeom prst="rect">
            <a:avLst/>
          </a:prstGeom>
          <a:noFill/>
          <a:ln>
            <a:noFill/>
          </a:ln>
        </p:spPr>
      </p:pic>
      <p:pic>
        <p:nvPicPr>
          <p:cNvPr id="290" name="Shape 290"/>
          <p:cNvPicPr preferRelativeResize="0"/>
          <p:nvPr/>
        </p:nvPicPr>
        <p:blipFill>
          <a:blip r:embed="rId4">
            <a:alphaModFix/>
          </a:blip>
          <a:stretch>
            <a:fillRect/>
          </a:stretch>
        </p:blipFill>
        <p:spPr>
          <a:xfrm>
            <a:off x="724226" y="1227850"/>
            <a:ext cx="7695549" cy="1663750"/>
          </a:xfrm>
          <a:prstGeom prst="rect">
            <a:avLst/>
          </a:prstGeom>
          <a:noFill/>
          <a:ln>
            <a:noFill/>
          </a:ln>
        </p:spPr>
      </p:pic>
      <p:sp>
        <p:nvSpPr>
          <p:cNvPr id="291" name="Shape 291"/>
          <p:cNvSpPr/>
          <p:nvPr/>
        </p:nvSpPr>
        <p:spPr>
          <a:xfrm>
            <a:off x="3700525" y="2513575"/>
            <a:ext cx="1753200" cy="2148900"/>
          </a:xfrm>
          <a:prstGeom prst="rect">
            <a:avLst/>
          </a:prstGeom>
          <a:solidFill>
            <a:srgbClr val="F3F6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txBox="1">
            <a:spLocks noGrp="1"/>
          </p:cNvSpPr>
          <p:nvPr>
            <p:ph type="title"/>
          </p:nvPr>
        </p:nvSpPr>
        <p:spPr>
          <a:xfrm>
            <a:off x="3894475" y="2567875"/>
            <a:ext cx="1380900" cy="204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Transactions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Circuit Breaking</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Protocols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Payloads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Events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Security</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Workflow</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Streams</a:t>
            </a:r>
            <a:endParaRPr sz="1200">
              <a:solidFill>
                <a:srgbClr val="585A5E"/>
              </a:solidFill>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200">
                <a:solidFill>
                  <a:srgbClr val="585A5E"/>
                </a:solidFill>
                <a:latin typeface="Roboto"/>
                <a:ea typeface="Roboto"/>
                <a:cs typeface="Roboto"/>
                <a:sym typeface="Roboto"/>
              </a:rPr>
              <a:t>Compensation</a:t>
            </a:r>
            <a:endParaRPr sz="1200">
              <a:solidFill>
                <a:srgbClr val="585A5E"/>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6"/>
        <p:cNvGrpSpPr/>
        <p:nvPr/>
      </p:nvGrpSpPr>
      <p:grpSpPr>
        <a:xfrm>
          <a:off x="0" y="0"/>
          <a:ext cx="0" cy="0"/>
          <a:chOff x="0" y="0"/>
          <a:chExt cx="0" cy="0"/>
        </a:xfrm>
      </p:grpSpPr>
      <p:sp>
        <p:nvSpPr>
          <p:cNvPr id="297" name="Shape 297"/>
          <p:cNvSpPr/>
          <p:nvPr/>
        </p:nvSpPr>
        <p:spPr>
          <a:xfrm>
            <a:off x="3245225" y="1380555"/>
            <a:ext cx="2653500" cy="2180400"/>
          </a:xfrm>
          <a:prstGeom prst="rect">
            <a:avLst/>
          </a:prstGeom>
          <a:solidFill>
            <a:srgbClr val="52C3C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The</a:t>
            </a:r>
            <a:endParaRPr sz="1800">
              <a:solidFill>
                <a:srgbClr val="FFFFFF"/>
              </a:solidFill>
              <a:latin typeface="Roboto"/>
              <a:ea typeface="Roboto"/>
              <a:cs typeface="Roboto"/>
              <a:sym typeface="Roboto"/>
            </a:endParaRPr>
          </a:p>
          <a:p>
            <a:pPr marL="0" lvl="0" indent="0" algn="ctr" rtl="0">
              <a:spcBef>
                <a:spcPts val="0"/>
              </a:spcBef>
              <a:spcAft>
                <a:spcPts val="0"/>
              </a:spcAft>
              <a:buNone/>
            </a:pPr>
            <a:r>
              <a:rPr lang="en" sz="1800">
                <a:solidFill>
                  <a:srgbClr val="FFFFFF"/>
                </a:solidFill>
                <a:latin typeface="Roboto"/>
                <a:ea typeface="Roboto"/>
                <a:cs typeface="Roboto"/>
                <a:sym typeface="Roboto"/>
              </a:rPr>
              <a:t>Integration</a:t>
            </a:r>
            <a:endParaRPr sz="1800">
              <a:solidFill>
                <a:srgbClr val="FFFFFF"/>
              </a:solidFill>
              <a:latin typeface="Roboto"/>
              <a:ea typeface="Roboto"/>
              <a:cs typeface="Roboto"/>
              <a:sym typeface="Roboto"/>
            </a:endParaRPr>
          </a:p>
          <a:p>
            <a:pPr marL="0" lvl="0" indent="0" algn="ctr" rtl="0">
              <a:spcBef>
                <a:spcPts val="0"/>
              </a:spcBef>
              <a:spcAft>
                <a:spcPts val="0"/>
              </a:spcAft>
              <a:buNone/>
            </a:pPr>
            <a:r>
              <a:rPr lang="en" sz="1800">
                <a:solidFill>
                  <a:srgbClr val="FFFFFF"/>
                </a:solidFill>
                <a:latin typeface="Roboto"/>
                <a:ea typeface="Roboto"/>
                <a:cs typeface="Roboto"/>
                <a:sym typeface="Roboto"/>
              </a:rPr>
              <a:t>Gap</a:t>
            </a:r>
            <a:endParaRPr sz="1800">
              <a:solidFill>
                <a:srgbClr val="FFFFFF"/>
              </a:solidFill>
              <a:latin typeface="Roboto"/>
              <a:ea typeface="Roboto"/>
              <a:cs typeface="Roboto"/>
              <a:sym typeface="Roboto"/>
            </a:endParaRPr>
          </a:p>
        </p:txBody>
      </p:sp>
      <p:sp>
        <p:nvSpPr>
          <p:cNvPr id="298" name="Shape 298"/>
          <p:cNvSpPr/>
          <p:nvPr/>
        </p:nvSpPr>
        <p:spPr>
          <a:xfrm>
            <a:off x="3790925" y="1689705"/>
            <a:ext cx="1562100" cy="1562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6095150" y="1380549"/>
            <a:ext cx="2653500" cy="2180400"/>
          </a:xfrm>
          <a:prstGeom prst="rect">
            <a:avLst/>
          </a:prstGeom>
          <a:solidFill>
            <a:srgbClr val="E9EB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txBox="1">
            <a:spLocks noGrp="1"/>
          </p:cNvSpPr>
          <p:nvPr>
            <p:ph type="title"/>
          </p:nvPr>
        </p:nvSpPr>
        <p:spPr>
          <a:xfrm>
            <a:off x="395300" y="1380549"/>
            <a:ext cx="2653500" cy="2180400"/>
          </a:xfrm>
          <a:prstGeom prst="rect">
            <a:avLst/>
          </a:prstGeom>
          <a:solidFill>
            <a:srgbClr val="E9EBEE"/>
          </a:solidFill>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600">
                <a:solidFill>
                  <a:srgbClr val="585A5E"/>
                </a:solidFill>
                <a:latin typeface="Roboto Light"/>
                <a:ea typeface="Roboto Light"/>
                <a:cs typeface="Roboto Light"/>
                <a:sym typeface="Roboto Light"/>
              </a:rPr>
              <a:t>  </a:t>
            </a:r>
            <a:endParaRPr sz="1800">
              <a:solidFill>
                <a:srgbClr val="585A5E"/>
              </a:solidFill>
              <a:latin typeface="Roboto"/>
              <a:ea typeface="Roboto"/>
              <a:cs typeface="Roboto"/>
              <a:sym typeface="Roboto"/>
            </a:endParaRPr>
          </a:p>
        </p:txBody>
      </p:sp>
      <p:pic>
        <p:nvPicPr>
          <p:cNvPr id="301" name="Shape 301"/>
          <p:cNvPicPr preferRelativeResize="0"/>
          <p:nvPr/>
        </p:nvPicPr>
        <p:blipFill>
          <a:blip r:embed="rId3">
            <a:alphaModFix/>
          </a:blip>
          <a:stretch>
            <a:fillRect/>
          </a:stretch>
        </p:blipFill>
        <p:spPr>
          <a:xfrm>
            <a:off x="178425" y="4783276"/>
            <a:ext cx="1039551" cy="191825"/>
          </a:xfrm>
          <a:prstGeom prst="rect">
            <a:avLst/>
          </a:prstGeom>
          <a:noFill/>
          <a:ln>
            <a:noFill/>
          </a:ln>
        </p:spPr>
      </p:pic>
      <p:sp>
        <p:nvSpPr>
          <p:cNvPr id="302" name="Shape 302"/>
          <p:cNvSpPr txBox="1"/>
          <p:nvPr/>
        </p:nvSpPr>
        <p:spPr>
          <a:xfrm>
            <a:off x="630727" y="2048100"/>
            <a:ext cx="2186400" cy="89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rgbClr val="585A5E"/>
                </a:solidFill>
                <a:latin typeface="Roboto Light"/>
                <a:ea typeface="Roboto Light"/>
                <a:cs typeface="Roboto Light"/>
                <a:sym typeface="Roboto Light"/>
              </a:rPr>
              <a:t>ESB,  BPMN, EAI</a:t>
            </a:r>
            <a:endParaRPr sz="1200">
              <a:solidFill>
                <a:srgbClr val="585A5E"/>
              </a:solidFill>
              <a:latin typeface="Roboto Light"/>
              <a:ea typeface="Roboto Light"/>
              <a:cs typeface="Roboto Light"/>
              <a:sym typeface="Roboto Light"/>
            </a:endParaRPr>
          </a:p>
        </p:txBody>
      </p:sp>
      <p:sp>
        <p:nvSpPr>
          <p:cNvPr id="303" name="Shape 303"/>
          <p:cNvSpPr txBox="1"/>
          <p:nvPr/>
        </p:nvSpPr>
        <p:spPr>
          <a:xfrm>
            <a:off x="6326825" y="1984650"/>
            <a:ext cx="2186400" cy="89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rgbClr val="585A5E"/>
                </a:solidFill>
                <a:latin typeface="Roboto Light"/>
                <a:ea typeface="Roboto Light"/>
                <a:cs typeface="Roboto Light"/>
                <a:sym typeface="Roboto Light"/>
              </a:rPr>
              <a:t>Java / Spring</a:t>
            </a:r>
            <a:br>
              <a:rPr lang="en" sz="1200">
                <a:solidFill>
                  <a:srgbClr val="585A5E"/>
                </a:solidFill>
                <a:latin typeface="Roboto Light"/>
                <a:ea typeface="Roboto Light"/>
                <a:cs typeface="Roboto Light"/>
                <a:sym typeface="Roboto Light"/>
              </a:rPr>
            </a:br>
            <a:r>
              <a:rPr lang="en" sz="1200">
                <a:solidFill>
                  <a:srgbClr val="585A5E"/>
                </a:solidFill>
                <a:latin typeface="Roboto Light"/>
                <a:ea typeface="Roboto Light"/>
                <a:cs typeface="Roboto Light"/>
                <a:sym typeface="Roboto Light"/>
              </a:rPr>
              <a:t>JavaScript / Node</a:t>
            </a:r>
            <a:endParaRPr sz="1200">
              <a:solidFill>
                <a:srgbClr val="585A5E"/>
              </a:solidFill>
              <a:latin typeface="Roboto Light"/>
              <a:ea typeface="Roboto Light"/>
              <a:cs typeface="Roboto Light"/>
              <a:sym typeface="Roboto Light"/>
            </a:endParaRPr>
          </a:p>
        </p:txBody>
      </p:sp>
      <p:sp>
        <p:nvSpPr>
          <p:cNvPr id="304" name="Shape 304"/>
          <p:cNvSpPr/>
          <p:nvPr/>
        </p:nvSpPr>
        <p:spPr>
          <a:xfrm rot="2700000">
            <a:off x="3151703" y="2375614"/>
            <a:ext cx="190495" cy="190283"/>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rot="2700000">
            <a:off x="5802153" y="2375614"/>
            <a:ext cx="190495" cy="190283"/>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06" name="Shape 306"/>
          <p:cNvPicPr preferRelativeResize="0"/>
          <p:nvPr/>
        </p:nvPicPr>
        <p:blipFill>
          <a:blip r:embed="rId4">
            <a:alphaModFix/>
          </a:blip>
          <a:stretch>
            <a:fillRect/>
          </a:stretch>
        </p:blipFill>
        <p:spPr>
          <a:xfrm>
            <a:off x="496152" y="1504340"/>
            <a:ext cx="2389499" cy="510143"/>
          </a:xfrm>
          <a:prstGeom prst="rect">
            <a:avLst/>
          </a:prstGeom>
          <a:noFill/>
          <a:ln>
            <a:noFill/>
          </a:ln>
        </p:spPr>
      </p:pic>
      <p:pic>
        <p:nvPicPr>
          <p:cNvPr id="307" name="Shape 307"/>
          <p:cNvPicPr preferRelativeResize="0"/>
          <p:nvPr/>
        </p:nvPicPr>
        <p:blipFill>
          <a:blip r:embed="rId5">
            <a:alphaModFix/>
          </a:blip>
          <a:stretch>
            <a:fillRect/>
          </a:stretch>
        </p:blipFill>
        <p:spPr>
          <a:xfrm>
            <a:off x="534942" y="2894855"/>
            <a:ext cx="2389499" cy="548443"/>
          </a:xfrm>
          <a:prstGeom prst="rect">
            <a:avLst/>
          </a:prstGeom>
          <a:noFill/>
          <a:ln>
            <a:noFill/>
          </a:ln>
        </p:spPr>
      </p:pic>
      <p:pic>
        <p:nvPicPr>
          <p:cNvPr id="308" name="Shape 308"/>
          <p:cNvPicPr preferRelativeResize="0"/>
          <p:nvPr/>
        </p:nvPicPr>
        <p:blipFill>
          <a:blip r:embed="rId6">
            <a:alphaModFix/>
          </a:blip>
          <a:stretch>
            <a:fillRect/>
          </a:stretch>
        </p:blipFill>
        <p:spPr>
          <a:xfrm>
            <a:off x="6195455" y="1506876"/>
            <a:ext cx="2389499" cy="510143"/>
          </a:xfrm>
          <a:prstGeom prst="rect">
            <a:avLst/>
          </a:prstGeom>
          <a:noFill/>
          <a:ln>
            <a:noFill/>
          </a:ln>
        </p:spPr>
      </p:pic>
      <p:pic>
        <p:nvPicPr>
          <p:cNvPr id="309" name="Shape 309"/>
          <p:cNvPicPr preferRelativeResize="0"/>
          <p:nvPr/>
        </p:nvPicPr>
        <p:blipFill>
          <a:blip r:embed="rId7">
            <a:alphaModFix/>
          </a:blip>
          <a:stretch>
            <a:fillRect/>
          </a:stretch>
        </p:blipFill>
        <p:spPr>
          <a:xfrm>
            <a:off x="6234244" y="2897770"/>
            <a:ext cx="2389499" cy="5484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par>
                                <p:cTn id="8" presetID="10" presetClass="entr" presetSubtype="0" fill="hold" nodeType="withEffect">
                                  <p:stCondLst>
                                    <p:cond delay="0"/>
                                  </p:stCondLst>
                                  <p:childTnLst>
                                    <p:set>
                                      <p:cBhvr>
                                        <p:cTn id="9" dur="1" fill="hold">
                                          <p:stCondLst>
                                            <p:cond delay="0"/>
                                          </p:stCondLst>
                                        </p:cTn>
                                        <p:tgtEl>
                                          <p:spTgt spid="298"/>
                                        </p:tgtEl>
                                        <p:attrNameLst>
                                          <p:attrName>style.visibility</p:attrName>
                                        </p:attrNameLst>
                                      </p:cBhvr>
                                      <p:to>
                                        <p:strVal val="visible"/>
                                      </p:to>
                                    </p:set>
                                    <p:animEffect transition="in" filter="fade">
                                      <p:cBhvr>
                                        <p:cTn id="10" dur="1000"/>
                                        <p:tgtEl>
                                          <p:spTgt spid="298"/>
                                        </p:tgtEl>
                                      </p:cBhvr>
                                    </p:animEffect>
                                  </p:childTnLst>
                                </p:cTn>
                              </p:par>
                              <p:par>
                                <p:cTn id="11" presetID="10" presetClass="entr" presetSubtype="0" fill="hold" nodeType="withEffect">
                                  <p:stCondLst>
                                    <p:cond delay="0"/>
                                  </p:stCondLst>
                                  <p:childTnLst>
                                    <p:set>
                                      <p:cBhvr>
                                        <p:cTn id="12" dur="1" fill="hold">
                                          <p:stCondLst>
                                            <p:cond delay="0"/>
                                          </p:stCondLst>
                                        </p:cTn>
                                        <p:tgtEl>
                                          <p:spTgt spid="304"/>
                                        </p:tgtEl>
                                        <p:attrNameLst>
                                          <p:attrName>style.visibility</p:attrName>
                                        </p:attrNameLst>
                                      </p:cBhvr>
                                      <p:to>
                                        <p:strVal val="visible"/>
                                      </p:to>
                                    </p:set>
                                    <p:animEffect transition="in" filter="fade">
                                      <p:cBhvr>
                                        <p:cTn id="13" dur="1000"/>
                                        <p:tgtEl>
                                          <p:spTgt spid="304"/>
                                        </p:tgtEl>
                                      </p:cBhvr>
                                    </p:animEffect>
                                  </p:childTnLst>
                                </p:cTn>
                              </p:par>
                              <p:par>
                                <p:cTn id="14" presetID="10" presetClass="entr" presetSubtype="0" fill="hold" nodeType="withEffect">
                                  <p:stCondLst>
                                    <p:cond delay="0"/>
                                  </p:stCondLst>
                                  <p:childTnLst>
                                    <p:set>
                                      <p:cBhvr>
                                        <p:cTn id="15" dur="1" fill="hold">
                                          <p:stCondLst>
                                            <p:cond delay="0"/>
                                          </p:stCondLst>
                                        </p:cTn>
                                        <p:tgtEl>
                                          <p:spTgt spid="305"/>
                                        </p:tgtEl>
                                        <p:attrNameLst>
                                          <p:attrName>style.visibility</p:attrName>
                                        </p:attrNameLst>
                                      </p:cBhvr>
                                      <p:to>
                                        <p:strVal val="visible"/>
                                      </p:to>
                                    </p:set>
                                    <p:animEffect transition="in" filter="fade">
                                      <p:cBhvr>
                                        <p:cTn id="16" dur="10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9EA"/>
        </a:solidFill>
        <a:effectLst/>
      </p:bgPr>
    </p:bg>
    <p:spTree>
      <p:nvGrpSpPr>
        <p:cNvPr id="1" name="Shape 313"/>
        <p:cNvGrpSpPr/>
        <p:nvPr/>
      </p:nvGrpSpPr>
      <p:grpSpPr>
        <a:xfrm>
          <a:off x="0" y="0"/>
          <a:ext cx="0" cy="0"/>
          <a:chOff x="0" y="0"/>
          <a:chExt cx="0" cy="0"/>
        </a:xfrm>
      </p:grpSpPr>
      <p:sp>
        <p:nvSpPr>
          <p:cNvPr id="314" name="Shape 314"/>
          <p:cNvSpPr/>
          <p:nvPr/>
        </p:nvSpPr>
        <p:spPr>
          <a:xfrm>
            <a:off x="0" y="0"/>
            <a:ext cx="9144000" cy="4173900"/>
          </a:xfrm>
          <a:prstGeom prst="rect">
            <a:avLst/>
          </a:prstGeom>
          <a:solidFill>
            <a:srgbClr val="585A5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15" name="Shape 315"/>
          <p:cNvPicPr preferRelativeResize="0"/>
          <p:nvPr/>
        </p:nvPicPr>
        <p:blipFill>
          <a:blip r:embed="rId3">
            <a:alphaModFix/>
          </a:blip>
          <a:stretch>
            <a:fillRect/>
          </a:stretch>
        </p:blipFill>
        <p:spPr>
          <a:xfrm>
            <a:off x="159644" y="1582650"/>
            <a:ext cx="4952850" cy="1563850"/>
          </a:xfrm>
          <a:prstGeom prst="rect">
            <a:avLst/>
          </a:prstGeom>
          <a:noFill/>
          <a:ln>
            <a:noFill/>
          </a:ln>
        </p:spPr>
      </p:pic>
      <p:sp>
        <p:nvSpPr>
          <p:cNvPr id="316" name="Shape 316"/>
          <p:cNvSpPr/>
          <p:nvPr/>
        </p:nvSpPr>
        <p:spPr>
          <a:xfrm>
            <a:off x="0" y="4173900"/>
            <a:ext cx="9144000" cy="969900"/>
          </a:xfrm>
          <a:prstGeom prst="rect">
            <a:avLst/>
          </a:prstGeom>
          <a:solidFill>
            <a:srgbClr val="52C3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txBox="1">
            <a:spLocks noGrp="1"/>
          </p:cNvSpPr>
          <p:nvPr>
            <p:ph type="title"/>
          </p:nvPr>
        </p:nvSpPr>
        <p:spPr>
          <a:xfrm>
            <a:off x="7936185" y="4157073"/>
            <a:ext cx="1238400" cy="50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FFFF"/>
                </a:solidFill>
              </a:rPr>
              <a:t>AGILE</a:t>
            </a:r>
            <a:endParaRPr sz="2400">
              <a:solidFill>
                <a:srgbClr val="FFFFFF"/>
              </a:solidFill>
            </a:endParaRPr>
          </a:p>
        </p:txBody>
      </p:sp>
      <p:sp>
        <p:nvSpPr>
          <p:cNvPr id="318" name="Shape 318"/>
          <p:cNvSpPr txBox="1">
            <a:spLocks noGrp="1"/>
          </p:cNvSpPr>
          <p:nvPr>
            <p:ph type="title"/>
          </p:nvPr>
        </p:nvSpPr>
        <p:spPr>
          <a:xfrm>
            <a:off x="5553381" y="4538073"/>
            <a:ext cx="3382200" cy="50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rPr>
              <a:t>INTEGRATION SIMPLE</a:t>
            </a:r>
            <a:endParaRPr sz="2400">
              <a:solidFill>
                <a:srgbClr val="FFFFFF"/>
              </a:solidFill>
            </a:endParaRPr>
          </a:p>
        </p:txBody>
      </p:sp>
      <p:pic>
        <p:nvPicPr>
          <p:cNvPr id="319" name="Shape 319"/>
          <p:cNvPicPr preferRelativeResize="0"/>
          <p:nvPr/>
        </p:nvPicPr>
        <p:blipFill>
          <a:blip r:embed="rId4">
            <a:alphaModFix/>
          </a:blip>
          <a:stretch>
            <a:fillRect/>
          </a:stretch>
        </p:blipFill>
        <p:spPr>
          <a:xfrm>
            <a:off x="4869500" y="355500"/>
            <a:ext cx="3972975" cy="36335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25" y="0"/>
            <a:ext cx="9144000" cy="5143500"/>
          </a:xfrm>
          <a:prstGeom prst="rect">
            <a:avLst/>
          </a:prstGeom>
          <a:solidFill>
            <a:srgbClr val="52C3C1"/>
          </a:solidFill>
        </p:spPr>
        <p:txBody>
          <a:bodyPr spcFirstLastPara="1" wrap="square" lIns="91425" tIns="91425" rIns="91425" bIns="91425" anchor="ctr" anchorCtr="0">
            <a:noAutofit/>
          </a:bodyPr>
          <a:lstStyle/>
          <a:p>
            <a:pPr marL="0" lvl="0" indent="457200" algn="l">
              <a:spcBef>
                <a:spcPts val="0"/>
              </a:spcBef>
              <a:spcAft>
                <a:spcPts val="0"/>
              </a:spcAft>
              <a:buNone/>
            </a:pPr>
            <a:r>
              <a:rPr lang="en" sz="3200" dirty="0">
                <a:solidFill>
                  <a:srgbClr val="FFFFFF"/>
                </a:solidFill>
                <a:latin typeface="Roboto"/>
                <a:ea typeface="Roboto"/>
                <a:cs typeface="Roboto"/>
                <a:sym typeface="Roboto"/>
              </a:rPr>
              <a:t>Ballerina is a compiled, type safe,</a:t>
            </a:r>
            <a:br>
              <a:rPr lang="en" sz="3200" dirty="0">
                <a:solidFill>
                  <a:srgbClr val="FFFFFF"/>
                </a:solidFill>
                <a:latin typeface="Roboto"/>
                <a:ea typeface="Roboto"/>
                <a:cs typeface="Roboto"/>
                <a:sym typeface="Roboto"/>
              </a:rPr>
            </a:br>
            <a:r>
              <a:rPr lang="en" sz="3200" dirty="0">
                <a:solidFill>
                  <a:srgbClr val="FFFFFF"/>
                </a:solidFill>
                <a:latin typeface="Roboto"/>
                <a:ea typeface="Roboto"/>
                <a:cs typeface="Roboto"/>
                <a:sym typeface="Roboto"/>
              </a:rPr>
              <a:t>     Turing-complete, concurrent</a:t>
            </a:r>
            <a:endParaRPr sz="3200" dirty="0">
              <a:solidFill>
                <a:srgbClr val="FFFFFF"/>
              </a:solidFill>
              <a:latin typeface="Roboto"/>
              <a:ea typeface="Roboto"/>
              <a:cs typeface="Roboto"/>
              <a:sym typeface="Roboto"/>
            </a:endParaRPr>
          </a:p>
          <a:p>
            <a:pPr marL="0" lvl="0" indent="457200" algn="l" rtl="0">
              <a:spcBef>
                <a:spcPts val="0"/>
              </a:spcBef>
              <a:spcAft>
                <a:spcPts val="0"/>
              </a:spcAft>
              <a:buNone/>
            </a:pPr>
            <a:r>
              <a:rPr lang="en" sz="3200" dirty="0">
                <a:solidFill>
                  <a:srgbClr val="FFFFFF"/>
                </a:solidFill>
                <a:latin typeface="Roboto"/>
                <a:ea typeface="Roboto"/>
                <a:cs typeface="Roboto"/>
                <a:sym typeface="Roboto"/>
              </a:rPr>
              <a:t>programming language.</a:t>
            </a:r>
            <a:endParaRPr sz="3200" dirty="0">
              <a:solidFill>
                <a:srgbClr val="FFFFFF"/>
              </a:solidFill>
              <a:latin typeface="Roboto"/>
              <a:ea typeface="Roboto"/>
              <a:cs typeface="Roboto"/>
              <a:sym typeface="Roboto"/>
            </a:endParaRPr>
          </a:p>
        </p:txBody>
      </p:sp>
      <p:pic>
        <p:nvPicPr>
          <p:cNvPr id="325" name="Shape 325"/>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2710050" y="2150850"/>
            <a:ext cx="3723900" cy="841800"/>
          </a:xfrm>
          <a:prstGeom prst="rect">
            <a:avLst/>
          </a:prstGeom>
          <a:solidFill>
            <a:srgbClr val="52C3C1"/>
          </a:solidFill>
        </p:spPr>
        <p:txBody>
          <a:bodyPr spcFirstLastPara="1" wrap="square" lIns="91425" tIns="91425" rIns="91425" bIns="91425" anchor="ctr" anchorCtr="0">
            <a:noAutofit/>
          </a:bodyPr>
          <a:lstStyle/>
          <a:p>
            <a:pPr marL="0" lvl="0" indent="0" rtl="0">
              <a:spcBef>
                <a:spcPts val="0"/>
              </a:spcBef>
              <a:spcAft>
                <a:spcPts val="0"/>
              </a:spcAft>
              <a:buNone/>
            </a:pPr>
            <a:r>
              <a:rPr lang="en" sz="3200">
                <a:solidFill>
                  <a:srgbClr val="FFFFFF"/>
                </a:solidFill>
                <a:latin typeface="Roboto"/>
                <a:ea typeface="Roboto"/>
                <a:cs typeface="Roboto"/>
                <a:sym typeface="Roboto"/>
              </a:rPr>
              <a:t>Hello World</a:t>
            </a:r>
            <a:endParaRPr sz="3200">
              <a:solidFill>
                <a:srgbClr val="FFFFFF"/>
              </a:solidFill>
              <a:latin typeface="Roboto"/>
              <a:ea typeface="Roboto"/>
              <a:cs typeface="Roboto"/>
              <a:sym typeface="Roboto"/>
            </a:endParaRPr>
          </a:p>
        </p:txBody>
      </p:sp>
      <p:pic>
        <p:nvPicPr>
          <p:cNvPr id="331" name="Shape 331"/>
          <p:cNvPicPr preferRelativeResize="0"/>
          <p:nvPr/>
        </p:nvPicPr>
        <p:blipFill>
          <a:blip r:embed="rId3">
            <a:alphaModFix/>
          </a:blip>
          <a:stretch>
            <a:fillRect/>
          </a:stretch>
        </p:blipFill>
        <p:spPr>
          <a:xfrm>
            <a:off x="178425" y="4783276"/>
            <a:ext cx="1039551" cy="191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Shape 336"/>
          <p:cNvPicPr preferRelativeResize="0"/>
          <p:nvPr/>
        </p:nvPicPr>
        <p:blipFill>
          <a:blip r:embed="rId3">
            <a:alphaModFix/>
          </a:blip>
          <a:stretch>
            <a:fillRect/>
          </a:stretch>
        </p:blipFill>
        <p:spPr>
          <a:xfrm>
            <a:off x="178425" y="4783276"/>
            <a:ext cx="1039551" cy="191825"/>
          </a:xfrm>
          <a:prstGeom prst="rect">
            <a:avLst/>
          </a:prstGeom>
          <a:noFill/>
          <a:ln>
            <a:noFill/>
          </a:ln>
        </p:spPr>
      </p:pic>
      <p:grpSp>
        <p:nvGrpSpPr>
          <p:cNvPr id="337" name="Shape 337"/>
          <p:cNvGrpSpPr/>
          <p:nvPr/>
        </p:nvGrpSpPr>
        <p:grpSpPr>
          <a:xfrm>
            <a:off x="2572963" y="1643351"/>
            <a:ext cx="1193799" cy="398450"/>
            <a:chOff x="2247050" y="1401400"/>
            <a:chExt cx="1193799" cy="398450"/>
          </a:xfrm>
        </p:grpSpPr>
        <p:pic>
          <p:nvPicPr>
            <p:cNvPr id="338" name="Shape 338"/>
            <p:cNvPicPr preferRelativeResize="0"/>
            <p:nvPr/>
          </p:nvPicPr>
          <p:blipFill>
            <a:blip r:embed="rId4">
              <a:alphaModFix/>
            </a:blip>
            <a:stretch>
              <a:fillRect/>
            </a:stretch>
          </p:blipFill>
          <p:spPr>
            <a:xfrm>
              <a:off x="2247050" y="1401400"/>
              <a:ext cx="1193799" cy="398450"/>
            </a:xfrm>
            <a:prstGeom prst="rect">
              <a:avLst/>
            </a:prstGeom>
            <a:noFill/>
            <a:ln>
              <a:noFill/>
            </a:ln>
          </p:spPr>
        </p:pic>
        <p:sp>
          <p:nvSpPr>
            <p:cNvPr id="339" name="Shape 339"/>
            <p:cNvSpPr txBox="1"/>
            <p:nvPr/>
          </p:nvSpPr>
          <p:spPr>
            <a:xfrm>
              <a:off x="2247075" y="1427450"/>
              <a:ext cx="1193700" cy="3414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300">
                  <a:solidFill>
                    <a:srgbClr val="585A5E"/>
                  </a:solidFill>
                  <a:latin typeface="Source Sans Pro"/>
                  <a:ea typeface="Source Sans Pro"/>
                  <a:cs typeface="Source Sans Pro"/>
                  <a:sym typeface="Source Sans Pro"/>
                </a:rPr>
                <a:t>caller</a:t>
              </a:r>
              <a:endParaRPr sz="1300">
                <a:solidFill>
                  <a:srgbClr val="585A5E"/>
                </a:solidFill>
                <a:latin typeface="Source Sans Pro"/>
                <a:ea typeface="Source Sans Pro"/>
                <a:cs typeface="Source Sans Pro"/>
                <a:sym typeface="Source Sans Pro"/>
              </a:endParaRPr>
            </a:p>
          </p:txBody>
        </p:sp>
      </p:grpSp>
      <p:sp>
        <p:nvSpPr>
          <p:cNvPr id="340" name="Shape 340"/>
          <p:cNvSpPr/>
          <p:nvPr/>
        </p:nvSpPr>
        <p:spPr>
          <a:xfrm>
            <a:off x="5208738" y="1696326"/>
            <a:ext cx="1362300" cy="292500"/>
          </a:xfrm>
          <a:prstGeom prst="rect">
            <a:avLst/>
          </a:prstGeom>
          <a:solidFill>
            <a:srgbClr val="FFFFFF"/>
          </a:solidFill>
          <a:ln w="9525" cap="flat" cmpd="sng">
            <a:solidFill>
              <a:srgbClr val="585A5E"/>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1300">
                <a:solidFill>
                  <a:srgbClr val="585A5E"/>
                </a:solidFill>
                <a:latin typeface="Source Sans Pro"/>
                <a:ea typeface="Source Sans Pro"/>
                <a:cs typeface="Source Sans Pro"/>
                <a:sym typeface="Source Sans Pro"/>
              </a:rPr>
              <a:t>hello</a:t>
            </a:r>
            <a:endParaRPr sz="1300">
              <a:solidFill>
                <a:srgbClr val="585A5E"/>
              </a:solidFill>
              <a:latin typeface="Source Sans Pro"/>
              <a:ea typeface="Source Sans Pro"/>
              <a:cs typeface="Source Sans Pro"/>
              <a:sym typeface="Source Sans Pro"/>
            </a:endParaRPr>
          </a:p>
        </p:txBody>
      </p:sp>
      <p:cxnSp>
        <p:nvCxnSpPr>
          <p:cNvPr id="341" name="Shape 341"/>
          <p:cNvCxnSpPr/>
          <p:nvPr/>
        </p:nvCxnSpPr>
        <p:spPr>
          <a:xfrm>
            <a:off x="3169838" y="1979749"/>
            <a:ext cx="0" cy="1520400"/>
          </a:xfrm>
          <a:prstGeom prst="straightConnector1">
            <a:avLst/>
          </a:prstGeom>
          <a:noFill/>
          <a:ln w="9525" cap="flat" cmpd="sng">
            <a:solidFill>
              <a:srgbClr val="585A5E"/>
            </a:solidFill>
            <a:prstDash val="solid"/>
            <a:round/>
            <a:headEnd type="none" w="med" len="med"/>
            <a:tailEnd type="none" w="med" len="med"/>
          </a:ln>
        </p:spPr>
      </p:cxnSp>
      <p:cxnSp>
        <p:nvCxnSpPr>
          <p:cNvPr id="342" name="Shape 342"/>
          <p:cNvCxnSpPr/>
          <p:nvPr/>
        </p:nvCxnSpPr>
        <p:spPr>
          <a:xfrm>
            <a:off x="5889888" y="1979731"/>
            <a:ext cx="0" cy="1520400"/>
          </a:xfrm>
          <a:prstGeom prst="straightConnector1">
            <a:avLst/>
          </a:prstGeom>
          <a:noFill/>
          <a:ln w="9525" cap="flat" cmpd="sng">
            <a:solidFill>
              <a:srgbClr val="585A5E"/>
            </a:solidFill>
            <a:prstDash val="solid"/>
            <a:round/>
            <a:headEnd type="none" w="med" len="med"/>
            <a:tailEnd type="none" w="med" len="med"/>
          </a:ln>
        </p:spPr>
      </p:cxnSp>
      <p:cxnSp>
        <p:nvCxnSpPr>
          <p:cNvPr id="343" name="Shape 343"/>
          <p:cNvCxnSpPr/>
          <p:nvPr/>
        </p:nvCxnSpPr>
        <p:spPr>
          <a:xfrm>
            <a:off x="3180025" y="2561551"/>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44" name="Shape 344"/>
          <p:cNvSpPr txBox="1"/>
          <p:nvPr/>
        </p:nvSpPr>
        <p:spPr>
          <a:xfrm>
            <a:off x="4246675" y="2235751"/>
            <a:ext cx="566400" cy="325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1300">
                <a:solidFill>
                  <a:srgbClr val="585A5E"/>
                </a:solidFill>
                <a:latin typeface="Source Sans Pro"/>
                <a:ea typeface="Source Sans Pro"/>
                <a:cs typeface="Source Sans Pro"/>
                <a:sym typeface="Source Sans Pro"/>
              </a:rPr>
              <a:t>GET</a:t>
            </a:r>
            <a:endParaRPr sz="1300">
              <a:solidFill>
                <a:srgbClr val="585A5E"/>
              </a:solidFill>
              <a:latin typeface="Source Sans Pro"/>
              <a:ea typeface="Source Sans Pro"/>
              <a:cs typeface="Source Sans Pro"/>
              <a:sym typeface="Source Sans Pro"/>
            </a:endParaRPr>
          </a:p>
        </p:txBody>
      </p:sp>
      <p:cxnSp>
        <p:nvCxnSpPr>
          <p:cNvPr id="345" name="Shape 345"/>
          <p:cNvCxnSpPr/>
          <p:nvPr/>
        </p:nvCxnSpPr>
        <p:spPr>
          <a:xfrm rot="10800000">
            <a:off x="3180025" y="3008751"/>
            <a:ext cx="2699700" cy="0"/>
          </a:xfrm>
          <a:prstGeom prst="straightConnector1">
            <a:avLst/>
          </a:prstGeom>
          <a:noFill/>
          <a:ln w="9525" cap="flat" cmpd="sng">
            <a:solidFill>
              <a:srgbClr val="585A5E"/>
            </a:solidFill>
            <a:prstDash val="solid"/>
            <a:round/>
            <a:headEnd type="none" w="med" len="med"/>
            <a:tailEnd type="triangle" w="med" len="med"/>
          </a:ln>
        </p:spPr>
      </p:cxnSp>
      <p:sp>
        <p:nvSpPr>
          <p:cNvPr id="346" name="Shape 346"/>
          <p:cNvSpPr txBox="1"/>
          <p:nvPr/>
        </p:nvSpPr>
        <p:spPr>
          <a:xfrm>
            <a:off x="3949525" y="2682951"/>
            <a:ext cx="11607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585A5E"/>
                </a:solidFill>
                <a:latin typeface="Source Sans Pro"/>
                <a:ea typeface="Source Sans Pro"/>
                <a:cs typeface="Source Sans Pro"/>
                <a:sym typeface="Source Sans Pro"/>
              </a:rPr>
              <a:t>Hello World</a:t>
            </a:r>
            <a:endParaRPr sz="1300">
              <a:solidFill>
                <a:srgbClr val="585A5E"/>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SO2-PresentationTemplate-2017">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SO2-PresentationTemplate-2017">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3195</Words>
  <Application>Microsoft Macintosh PowerPoint</Application>
  <PresentationFormat>On-screen Show (16:9)</PresentationFormat>
  <Paragraphs>627</Paragraphs>
  <Slides>33</Slides>
  <Notes>33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33</vt:i4>
      </vt:variant>
    </vt:vector>
  </HeadingPairs>
  <TitlesOfParts>
    <vt:vector size="47" baseType="lpstr">
      <vt:lpstr>Roboto</vt:lpstr>
      <vt:lpstr>Calibri</vt:lpstr>
      <vt:lpstr>Montserrat</vt:lpstr>
      <vt:lpstr>Arial</vt:lpstr>
      <vt:lpstr>Noto Sans Symbols</vt:lpstr>
      <vt:lpstr>Source Code Pro</vt:lpstr>
      <vt:lpstr>Roboto Light</vt:lpstr>
      <vt:lpstr>Nunito Sans</vt:lpstr>
      <vt:lpstr>Courier New</vt:lpstr>
      <vt:lpstr>Source Sans Pro</vt:lpstr>
      <vt:lpstr>Simple Dark</vt:lpstr>
      <vt:lpstr>WSO2-PresentationTemplate-2017</vt:lpstr>
      <vt:lpstr>Simple Light</vt:lpstr>
      <vt:lpstr>WSO2-PresentationTemplate-2017</vt:lpstr>
      <vt:lpstr>PowerPoint Presentation</vt:lpstr>
      <vt:lpstr>Increasing demand is causing disaggregation</vt:lpstr>
      <vt:lpstr>   Everything is     An Endpoint</vt:lpstr>
      <vt:lpstr>Integration in an increasingly disaggregated world</vt:lpstr>
      <vt:lpstr>  </vt:lpstr>
      <vt:lpstr>AGILE</vt:lpstr>
      <vt:lpstr>Ballerina is a compiled, type safe,      Turing-complete, concurrent programming language.</vt:lpstr>
      <vt:lpstr>Hello World</vt:lpstr>
      <vt:lpstr>PowerPoint Presentation</vt:lpstr>
      <vt:lpstr>Annotations</vt:lpstr>
      <vt:lpstr>PowerPoint Presentation</vt:lpstr>
      <vt:lpstr>Connectors</vt:lpstr>
      <vt:lpstr>PowerPoint Presentation</vt:lpstr>
      <vt:lpstr>PowerPoint Presentation</vt:lpstr>
      <vt:lpstr>Docker &amp; Kubernetes</vt:lpstr>
      <vt:lpstr>Observability</vt:lpstr>
      <vt:lpstr>Jaeger</vt:lpstr>
      <vt:lpstr>Prometheus + Grafana</vt:lpstr>
      <vt:lpstr>ElasticSearch / Kibana / Logstash (ELK)</vt:lpstr>
      <vt:lpstr>Circuit Breaker</vt:lpstr>
      <vt:lpstr>PowerPoint Presentation</vt:lpstr>
      <vt:lpstr>PowerPoint Presentation</vt:lpstr>
      <vt:lpstr>Asynchronous</vt:lpstr>
      <vt:lpstr>Swagger</vt:lpstr>
      <vt:lpstr>Sequence Diagrammatic</vt:lpstr>
      <vt:lpstr>PowerPoint Presentation</vt:lpstr>
      <vt:lpstr>Versus Spring</vt:lpstr>
      <vt:lpstr>// Spring Integration - NOT INTEGRATION SIMPLE @Component public class PersonEndpoint {   @Autowired private PersonService service;    public Message&lt;?&gt; get(Message&lt;String&gt; msg) {     return MessageBuilder.fromMessage(msg)           .copyHeadersIfAbsent(msg.getHeaders())           .setHeader(STATUSCODE_HEADER,                       HttpStatus.NOT_FOUND)           .build();       }   // + 20 more lines of Java    // + XML config for routing and mediation logic &lt;beans:beans&gt;     &lt;channel id="inputChannel"/&gt;     &lt;channel id="outputChannel"&gt;  &lt;queue capacity="10"/&gt;     &lt;/channel&gt;     &lt;service-activator input-channel="inputChannel"                  output-channel="outputChannel"                  ref="helloService"                  method="sayHello"/&gt;     &lt;beans:bean id="helloService" class="samples.PersonEndpoint"/&gt; &lt;/beans:beans&gt;  // + 6 other Java source files // + XML maven or gradle configuration // + SpringBoot + CloudFoundry for Kubernetes // + Netflix for API Gateway // + Hystrix for Circuit Breaker   </vt:lpstr>
      <vt:lpstr>Ballerina is the glue between microservices</vt:lpstr>
      <vt:lpstr>Ecosystem extensions for disaggregated architecture</vt:lpstr>
      <vt:lpstr>Ballerina bridges the Integration Gap</vt:lpstr>
      <vt:lpstr>How to get involved</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revision>3</cp:revision>
  <dcterms:modified xsi:type="dcterms:W3CDTF">2018-04-26T04:20:46Z</dcterms:modified>
</cp:coreProperties>
</file>